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notesMasterIdLst>
    <p:notesMasterId r:id="rId23"/>
  </p:notesMasterIdLst>
  <p:sldIdLst>
    <p:sldId id="256" r:id="rId2"/>
    <p:sldId id="267" r:id="rId3"/>
    <p:sldId id="269" r:id="rId4"/>
    <p:sldId id="268" r:id="rId5"/>
    <p:sldId id="270" r:id="rId6"/>
    <p:sldId id="272" r:id="rId7"/>
    <p:sldId id="257" r:id="rId8"/>
    <p:sldId id="258" r:id="rId9"/>
    <p:sldId id="259" r:id="rId10"/>
    <p:sldId id="260" r:id="rId11"/>
    <p:sldId id="263" r:id="rId12"/>
    <p:sldId id="261" r:id="rId13"/>
    <p:sldId id="262" r:id="rId14"/>
    <p:sldId id="264" r:id="rId15"/>
    <p:sldId id="273" r:id="rId16"/>
    <p:sldId id="265" r:id="rId17"/>
    <p:sldId id="266" r:id="rId18"/>
    <p:sldId id="274" r:id="rId19"/>
    <p:sldId id="275" r:id="rId20"/>
    <p:sldId id="277"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D5F"/>
    <a:srgbClr val="6181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70954"/>
  </p:normalViewPr>
  <p:slideViewPr>
    <p:cSldViewPr snapToGrid="0">
      <p:cViewPr>
        <p:scale>
          <a:sx n="64" d="100"/>
          <a:sy n="64" d="100"/>
        </p:scale>
        <p:origin x="2632" y="672"/>
      </p:cViewPr>
      <p:guideLst/>
    </p:cSldViewPr>
  </p:slideViewPr>
  <p:outlineViewPr>
    <p:cViewPr>
      <p:scale>
        <a:sx n="33" d="100"/>
        <a:sy n="33" d="100"/>
      </p:scale>
      <p:origin x="0" y="-6088"/>
    </p:cViewPr>
  </p:outlineViewPr>
  <p:notesTextViewPr>
    <p:cViewPr>
      <p:scale>
        <a:sx n="95" d="100"/>
        <a:sy n="95" d="100"/>
      </p:scale>
      <p:origin x="0" y="0"/>
    </p:cViewPr>
  </p:notesTextViewPr>
  <p:sorterViewPr>
    <p:cViewPr>
      <p:scale>
        <a:sx n="80" d="100"/>
        <a:sy n="80" d="100"/>
      </p:scale>
      <p:origin x="0" y="0"/>
    </p:cViewPr>
  </p:sorterViewPr>
  <p:notesViewPr>
    <p:cSldViewPr snapToGrid="0">
      <p:cViewPr varScale="1">
        <p:scale>
          <a:sx n="127" d="100"/>
          <a:sy n="127" d="100"/>
        </p:scale>
        <p:origin x="2408"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2.jpeg>
</file>

<file path=ppt/media/image3.pn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A4B4B09C-FE46-5546-8721-18064533BCD5}" type="datetimeFigureOut">
              <a:rPr lang="en-US" smtClean="0"/>
              <a:t>3/15/24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830219-BB65-B649-8272-C0D38968134B}" type="slidenum">
              <a:rPr lang="en-US" smtClean="0"/>
              <a:t>‹#›</a:t>
            </a:fld>
            <a:endParaRPr lang="en-US"/>
          </a:p>
        </p:txBody>
      </p:sp>
    </p:spTree>
    <p:extLst>
      <p:ext uri="{BB962C8B-B14F-4D97-AF65-F5344CB8AC3E}">
        <p14:creationId xmlns:p14="http://schemas.microsoft.com/office/powerpoint/2010/main" val="1478629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830219-BB65-B649-8272-C0D38968134B}" type="slidenum">
              <a:rPr lang="en-US" smtClean="0"/>
              <a:t>1</a:t>
            </a:fld>
            <a:endParaRPr lang="en-US"/>
          </a:p>
        </p:txBody>
      </p:sp>
    </p:spTree>
    <p:extLst>
      <p:ext uri="{BB962C8B-B14F-4D97-AF65-F5344CB8AC3E}">
        <p14:creationId xmlns:p14="http://schemas.microsoft.com/office/powerpoint/2010/main" val="39988560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lgn="l" defTabSz="914400" rtl="0" eaLnBrk="1" fontAlgn="auto" latinLnBrk="0" hangingPunct="1">
              <a:lnSpc>
                <a:spcPct val="100000"/>
              </a:lnSpc>
              <a:spcBef>
                <a:spcPts val="0"/>
              </a:spcBef>
              <a:spcAft>
                <a:spcPts val="0"/>
              </a:spcAft>
              <a:buClrTx/>
              <a:buSzTx/>
              <a:buFont typeface="+mj-lt"/>
              <a:buAutoNum type="alphaLcPeriod"/>
              <a:tabLst/>
              <a:defRPr/>
            </a:pPr>
            <a:r>
              <a:rPr lang="en-US" dirty="0"/>
              <a:t>Established by Henry Jenkins in Textual Poachers that media fans develop their canon of media fandom through determinations about which texts to construct fan cultures around. This evaluative process accounts for a variety of criteria, ranging from fascination with the text itself or the cast within it, to genre and cultural competencies, to qualities considered for classical narratives and texts (Jenkins, 1992)</a:t>
            </a:r>
            <a:br>
              <a:rPr lang="en-US" dirty="0"/>
            </a:br>
            <a:endParaRPr lang="en-US" dirty="0"/>
          </a:p>
          <a:p>
            <a:pPr marL="685800" marR="0" lvl="1" indent="-228600">
              <a:spcBef>
                <a:spcPts val="0"/>
              </a:spcBef>
              <a:spcAft>
                <a:spcPts val="0"/>
              </a:spcAft>
              <a:buFont typeface="+mj-lt"/>
              <a:buAutoNum type="alphaLcPeriod"/>
            </a:pPr>
            <a:r>
              <a:rPr lang="en-US" dirty="0"/>
              <a:t>the definitions they are typically drawing upon are either referring to </a:t>
            </a:r>
          </a:p>
          <a:p>
            <a:pPr marL="1143000" marR="0" lvl="2" indent="-228600">
              <a:spcBef>
                <a:spcPts val="0"/>
              </a:spcBef>
              <a:spcAft>
                <a:spcPts val="0"/>
              </a:spcAft>
              <a:buFont typeface="+mj-lt"/>
              <a:buAutoNum type="romanLcPeriod"/>
            </a:pPr>
            <a:r>
              <a:rPr lang="en-US" dirty="0"/>
              <a:t>(a) authoritative lists spanning an author or series’ work</a:t>
            </a:r>
          </a:p>
          <a:p>
            <a:pPr marL="1600200" marR="0" lvl="3" indent="-228600">
              <a:spcBef>
                <a:spcPts val="0"/>
              </a:spcBef>
              <a:spcAft>
                <a:spcPts val="0"/>
              </a:spcAft>
              <a:buFont typeface="+mj-lt"/>
              <a:buAutoNum type="arabicPeriod"/>
            </a:pPr>
            <a:r>
              <a:rPr lang="en-US" dirty="0"/>
              <a:t>The glossary of New Narratives: Stories and Storytelling in the Digital Age outright defines “canon” as the former, as “an authoritative list, for example, of the works of an author or group of authors,” (Page &amp; Thomas, 2011, p. 277)</a:t>
            </a:r>
          </a:p>
          <a:p>
            <a:pPr marL="1600200" marR="0" lvl="3" indent="-228600">
              <a:spcBef>
                <a:spcPts val="0"/>
              </a:spcBef>
              <a:spcAft>
                <a:spcPts val="0"/>
              </a:spcAft>
              <a:buFont typeface="+mj-lt"/>
              <a:buAutoNum type="arabicPeriod"/>
            </a:pPr>
            <a:r>
              <a:rPr lang="en-US" dirty="0"/>
              <a:t>Fic: Why Fanfiction is Taking Over the World, Jamison puts forth two definitions of canon, the first of which succinctly describes canon as “the story told by the original author” (2013, p. 28)</a:t>
            </a:r>
            <a:br>
              <a:rPr lang="en-US" dirty="0"/>
            </a:br>
            <a:endParaRPr lang="en-US" dirty="0"/>
          </a:p>
          <a:p>
            <a:pPr marL="742950" marR="0" lvl="1" indent="-285750" algn="l" defTabSz="914400" rtl="0" eaLnBrk="1" fontAlgn="auto" latinLnBrk="0" hangingPunct="1">
              <a:lnSpc>
                <a:spcPct val="100000"/>
              </a:lnSpc>
              <a:spcBef>
                <a:spcPts val="0"/>
              </a:spcBef>
              <a:spcAft>
                <a:spcPts val="0"/>
              </a:spcAft>
              <a:buClrTx/>
              <a:buSzTx/>
              <a:buFont typeface="+mj-lt"/>
              <a:buAutoNum type="alphaLcPeriod"/>
              <a:tabLst/>
              <a:defRPr/>
            </a:pPr>
            <a:endParaRPr lang="en-US" dirty="0"/>
          </a:p>
          <a:p>
            <a:pPr marL="742950" marR="0" lvl="1" indent="-285750">
              <a:spcBef>
                <a:spcPts val="0"/>
              </a:spcBef>
              <a:spcAft>
                <a:spcPts val="0"/>
              </a:spcAft>
              <a:buFont typeface="+mj-lt"/>
              <a:buAutoNum type="alphaLcPeriod"/>
            </a:pPr>
            <a:endParaRPr lang="en-US" dirty="0"/>
          </a:p>
        </p:txBody>
      </p:sp>
      <p:sp>
        <p:nvSpPr>
          <p:cNvPr id="4" name="Slide Number Placeholder 3"/>
          <p:cNvSpPr>
            <a:spLocks noGrp="1"/>
          </p:cNvSpPr>
          <p:nvPr>
            <p:ph type="sldNum" sz="quarter" idx="5"/>
          </p:nvPr>
        </p:nvSpPr>
        <p:spPr/>
        <p:txBody>
          <a:bodyPr/>
          <a:lstStyle/>
          <a:p>
            <a:fld id="{53830219-BB65-B649-8272-C0D38968134B}" type="slidenum">
              <a:rPr lang="en-US" smtClean="0"/>
              <a:t>10</a:t>
            </a:fld>
            <a:endParaRPr lang="en-US"/>
          </a:p>
        </p:txBody>
      </p:sp>
    </p:spTree>
    <p:extLst>
      <p:ext uri="{BB962C8B-B14F-4D97-AF65-F5344CB8AC3E}">
        <p14:creationId xmlns:p14="http://schemas.microsoft.com/office/powerpoint/2010/main" val="1796077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spcBef>
                <a:spcPts val="0"/>
              </a:spcBef>
              <a:spcAft>
                <a:spcPts val="0"/>
              </a:spcAft>
              <a:buFont typeface="+mj-lt"/>
              <a:buAutoNum type="alphaLcPeriod"/>
            </a:pPr>
            <a:r>
              <a:rPr lang="en-US" sz="1200" kern="100" dirty="0">
                <a:effectLst/>
                <a:latin typeface="Lato" panose="020F0502020204030203" pitchFamily="34" charset="77"/>
                <a:ea typeface="Aptos" panose="020B0004020202020204" pitchFamily="34" charset="0"/>
                <a:cs typeface="Times New Roman" panose="02020603050405020304" pitchFamily="18" charset="0"/>
              </a:rPr>
              <a:t>(b) verified information originating from authorized source material that remains in alignment with that media’s continuity</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685800" marR="0" lvl="1" indent="-228600">
              <a:spcBef>
                <a:spcPts val="0"/>
              </a:spcBef>
              <a:spcAft>
                <a:spcPts val="0"/>
              </a:spcAft>
              <a:buFont typeface="+mj-lt"/>
              <a:buAutoNum type="alphaLcPeriod"/>
            </a:pPr>
            <a:r>
              <a:rPr lang="en-US" sz="1200" kern="100" dirty="0">
                <a:effectLst/>
                <a:latin typeface="Lato" panose="020F0502020204030203" pitchFamily="34" charset="77"/>
                <a:ea typeface="Aptos" panose="020B0004020202020204" pitchFamily="34" charset="0"/>
                <a:cs typeface="Times New Roman" panose="02020603050405020304" pitchFamily="18" charset="0"/>
              </a:rPr>
              <a:t>signifies a transition from authorship to authorization, prioritizing verification and continuity</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685800" marR="0" lvl="1" indent="-228600">
              <a:spcBef>
                <a:spcPts val="0"/>
              </a:spcBef>
              <a:spcAft>
                <a:spcPts val="0"/>
              </a:spcAft>
              <a:buFont typeface="+mj-lt"/>
              <a:buAutoNum type="alphaLcPeriod"/>
            </a:pPr>
            <a:r>
              <a:rPr lang="en-US" sz="1200" kern="100" dirty="0">
                <a:effectLst/>
                <a:latin typeface="Lato" panose="020F0502020204030203" pitchFamily="34" charset="77"/>
                <a:ea typeface="Aptos" panose="020B0004020202020204" pitchFamily="34" charset="0"/>
                <a:cs typeface="Times New Roman" panose="02020603050405020304" pitchFamily="18" charset="0"/>
              </a:rPr>
              <a:t>many fan studies scholars emphasize the importance of verification or authorization, employing qualifiers like “sanctioned,” “official” or “officially endorsed by the writers/producers,” “verifiable,” and “authoritative” in given definitions (Arrow, 2013, p. 328; </a:t>
            </a:r>
            <a:r>
              <a:rPr lang="en-US" sz="1200" kern="100" dirty="0" err="1">
                <a:effectLst/>
                <a:latin typeface="Lato" panose="020F0502020204030203" pitchFamily="34" charset="77"/>
                <a:ea typeface="Aptos" panose="020B0004020202020204" pitchFamily="34" charset="0"/>
                <a:cs typeface="Times New Roman" panose="02020603050405020304" pitchFamily="18" charset="0"/>
              </a:rPr>
              <a:t>Mittell</a:t>
            </a:r>
            <a:r>
              <a:rPr lang="en-US" sz="1200" kern="100" dirty="0">
                <a:effectLst/>
                <a:latin typeface="Lato" panose="020F0502020204030203" pitchFamily="34" charset="77"/>
                <a:ea typeface="Aptos" panose="020B0004020202020204" pitchFamily="34" charset="0"/>
                <a:cs typeface="Times New Roman" panose="02020603050405020304" pitchFamily="18" charset="0"/>
              </a:rPr>
              <a:t>, 2015, p. 116; Seymour, 2018, p. 338; Thomas, 2011, p. 218)</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685800" marR="0" lvl="1" indent="-228600">
              <a:spcBef>
                <a:spcPts val="0"/>
              </a:spcBef>
              <a:spcAft>
                <a:spcPts val="0"/>
              </a:spcAft>
              <a:buFont typeface="+mj-lt"/>
              <a:buAutoNum type="alphaLcPeriod"/>
            </a:pPr>
            <a:r>
              <a:rPr lang="en-US" sz="1200" kern="100" dirty="0">
                <a:effectLst/>
                <a:latin typeface="Lato" panose="020F0502020204030203" pitchFamily="34" charset="77"/>
                <a:ea typeface="Aptos" panose="020B0004020202020204" pitchFamily="34" charset="0"/>
                <a:cs typeface="Times New Roman" panose="02020603050405020304" pitchFamily="18" charset="0"/>
              </a:rPr>
              <a:t>Wolf defines “canon” as “that certain things are ‘true’ for an imaginary world (that characters, locations, and object exist, and that events have happened within that world),”</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685800" marR="0" lvl="1" indent="-228600">
              <a:spcBef>
                <a:spcPts val="0"/>
              </a:spcBef>
              <a:spcAft>
                <a:spcPts val="0"/>
              </a:spcAft>
              <a:buFont typeface="+mj-lt"/>
              <a:buAutoNum type="alphaLcPeriod"/>
            </a:pPr>
            <a:r>
              <a:rPr lang="en-US" sz="1200" kern="100" dirty="0" err="1">
                <a:effectLst/>
                <a:latin typeface="Lato" panose="020F0502020204030203" pitchFamily="34" charset="77"/>
                <a:ea typeface="Aptos" panose="020B0004020202020204" pitchFamily="34" charset="0"/>
                <a:cs typeface="Times New Roman" panose="02020603050405020304" pitchFamily="18" charset="0"/>
              </a:rPr>
              <a:t>Soller’s</a:t>
            </a:r>
            <a:r>
              <a:rPr lang="en-US" sz="1200" kern="100" dirty="0">
                <a:effectLst/>
                <a:latin typeface="Lato" panose="020F0502020204030203" pitchFamily="34" charset="77"/>
                <a:ea typeface="Aptos" panose="020B0004020202020204" pitchFamily="34" charset="0"/>
                <a:cs typeface="Times New Roman" panose="02020603050405020304" pitchFamily="18" charset="0"/>
              </a:rPr>
              <a:t> definition of canon encompasses “all information, everything that is ‘true’ and can be known by all audience members about a narrative” (</a:t>
            </a:r>
            <a:r>
              <a:rPr lang="en-US" sz="1200" kern="100" dirty="0" err="1">
                <a:effectLst/>
                <a:latin typeface="Lato" panose="020F0502020204030203" pitchFamily="34" charset="77"/>
                <a:ea typeface="Aptos" panose="020B0004020202020204" pitchFamily="34" charset="0"/>
                <a:cs typeface="Times New Roman" panose="02020603050405020304" pitchFamily="18" charset="0"/>
              </a:rPr>
              <a:t>Soller</a:t>
            </a:r>
            <a:r>
              <a:rPr lang="en-US" sz="1200" kern="100" dirty="0">
                <a:effectLst/>
                <a:latin typeface="Lato" panose="020F0502020204030203" pitchFamily="34" charset="77"/>
                <a:ea typeface="Aptos" panose="020B0004020202020204" pitchFamily="34" charset="0"/>
                <a:cs typeface="Times New Roman" panose="02020603050405020304" pitchFamily="18" charset="0"/>
              </a:rPr>
              <a:t>, 2019, p. 65; Wolf, 2013, p. 271)</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3830219-BB65-B649-8272-C0D38968134B}" type="slidenum">
              <a:rPr lang="en-US" smtClean="0"/>
              <a:t>11</a:t>
            </a:fld>
            <a:endParaRPr lang="en-US"/>
          </a:p>
        </p:txBody>
      </p:sp>
    </p:spTree>
    <p:extLst>
      <p:ext uri="{BB962C8B-B14F-4D97-AF65-F5344CB8AC3E}">
        <p14:creationId xmlns:p14="http://schemas.microsoft.com/office/powerpoint/2010/main" val="18918746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spcBef>
                <a:spcPts val="0"/>
              </a:spcBef>
              <a:spcAft>
                <a:spcPts val="0"/>
              </a:spcAft>
              <a:buFont typeface="+mj-lt"/>
              <a:buAutoNum type="alphaLcPeriod"/>
            </a:pPr>
            <a:r>
              <a:rPr lang="en-US" sz="1200" kern="100" dirty="0">
                <a:effectLst/>
                <a:latin typeface="Lato" panose="020F0502020204030203" pitchFamily="34" charset="77"/>
                <a:ea typeface="Aptos" panose="020B0004020202020204" pitchFamily="34" charset="0"/>
                <a:cs typeface="Times New Roman" panose="02020603050405020304" pitchFamily="18" charset="0"/>
              </a:rPr>
              <a:t>(b) verified information originating from authorized source material that remains in alignment with that media’s continuity</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685800" marR="0" lvl="1" indent="-228600">
              <a:spcBef>
                <a:spcPts val="0"/>
              </a:spcBef>
              <a:spcAft>
                <a:spcPts val="0"/>
              </a:spcAft>
              <a:buFont typeface="+mj-lt"/>
              <a:buAutoNum type="alphaLcPeriod"/>
            </a:pPr>
            <a:r>
              <a:rPr lang="en-US" sz="1200" kern="100" dirty="0">
                <a:effectLst/>
                <a:latin typeface="Lato" panose="020F0502020204030203" pitchFamily="34" charset="77"/>
                <a:ea typeface="Aptos" panose="020B0004020202020204" pitchFamily="34" charset="0"/>
                <a:cs typeface="Times New Roman" panose="02020603050405020304" pitchFamily="18" charset="0"/>
              </a:rPr>
              <a:t>Stephen Joyce’s claim that the “narrative core [of a </a:t>
            </a:r>
            <a:r>
              <a:rPr lang="en-US" sz="1200" kern="100" dirty="0" err="1">
                <a:effectLst/>
                <a:latin typeface="Lato" panose="020F0502020204030203" pitchFamily="34" charset="77"/>
                <a:ea typeface="Aptos" panose="020B0004020202020204" pitchFamily="34" charset="0"/>
                <a:cs typeface="Times New Roman" panose="02020603050405020304" pitchFamily="18" charset="0"/>
              </a:rPr>
              <a:t>transmedial</a:t>
            </a:r>
            <a:r>
              <a:rPr lang="en-US" sz="1200" kern="100" dirty="0">
                <a:effectLst/>
                <a:latin typeface="Lato" panose="020F0502020204030203" pitchFamily="34" charset="77"/>
                <a:ea typeface="Aptos" panose="020B0004020202020204" pitchFamily="34" charset="0"/>
                <a:cs typeface="Times New Roman" panose="02020603050405020304" pitchFamily="18" charset="0"/>
              </a:rPr>
              <a:t> franchise] is the medium fans consider canonical,” </a:t>
            </a:r>
          </a:p>
          <a:p>
            <a:pPr marL="685800" marR="0" lvl="1" indent="-228600">
              <a:spcBef>
                <a:spcPts val="0"/>
              </a:spcBef>
              <a:spcAft>
                <a:spcPts val="0"/>
              </a:spcAft>
              <a:buFont typeface="+mj-lt"/>
              <a:buAutoNum type="alphaLcPeriod"/>
            </a:pPr>
            <a:r>
              <a:rPr lang="en-US" sz="1200" kern="100" dirty="0">
                <a:effectLst/>
                <a:latin typeface="Lato" panose="020F0502020204030203" pitchFamily="34" charset="77"/>
                <a:ea typeface="Aptos" panose="020B0004020202020204" pitchFamily="34" charset="0"/>
                <a:cs typeface="Times New Roman" panose="02020603050405020304" pitchFamily="18" charset="0"/>
              </a:rPr>
              <a:t>Jamison’s additional meaning of the word “canon” as meaning the “official, authorized storyline,” </a:t>
            </a:r>
          </a:p>
          <a:p>
            <a:pPr marL="685800" marR="0" lvl="1" indent="-228600">
              <a:spcBef>
                <a:spcPts val="0"/>
              </a:spcBef>
              <a:spcAft>
                <a:spcPts val="0"/>
              </a:spcAft>
              <a:buFont typeface="+mj-lt"/>
              <a:buAutoNum type="alphaLcPeriod"/>
            </a:pPr>
            <a:r>
              <a:rPr lang="en-US" sz="1200" kern="100" dirty="0">
                <a:effectLst/>
                <a:latin typeface="Lato" panose="020F0502020204030203" pitchFamily="34" charset="77"/>
                <a:ea typeface="Aptos" panose="020B0004020202020204" pitchFamily="34" charset="0"/>
                <a:cs typeface="Times New Roman" panose="02020603050405020304" pitchFamily="18" charset="0"/>
              </a:rPr>
              <a:t>Kristina </a:t>
            </a:r>
            <a:r>
              <a:rPr lang="en-US" sz="1200" kern="100" dirty="0" err="1">
                <a:effectLst/>
                <a:latin typeface="Lato" panose="020F0502020204030203" pitchFamily="34" charset="77"/>
                <a:ea typeface="Aptos" panose="020B0004020202020204" pitchFamily="34" charset="0"/>
                <a:cs typeface="Times New Roman" panose="02020603050405020304" pitchFamily="18" charset="0"/>
              </a:rPr>
              <a:t>Busse</a:t>
            </a:r>
            <a:r>
              <a:rPr lang="en-US" sz="1200" kern="100" dirty="0">
                <a:effectLst/>
                <a:latin typeface="Lato" panose="020F0502020204030203" pitchFamily="34" charset="77"/>
                <a:ea typeface="Aptos" panose="020B0004020202020204" pitchFamily="34" charset="0"/>
                <a:cs typeface="Times New Roman" panose="02020603050405020304" pitchFamily="18" charset="0"/>
              </a:rPr>
              <a:t> and Karen </a:t>
            </a:r>
            <a:r>
              <a:rPr lang="en-US" sz="1200" kern="100" dirty="0" err="1">
                <a:effectLst/>
                <a:latin typeface="Lato" panose="020F0502020204030203" pitchFamily="34" charset="77"/>
                <a:ea typeface="Aptos" panose="020B0004020202020204" pitchFamily="34" charset="0"/>
                <a:cs typeface="Times New Roman" panose="02020603050405020304" pitchFamily="18" charset="0"/>
              </a:rPr>
              <a:t>Hellekson’s</a:t>
            </a:r>
            <a:r>
              <a:rPr lang="en-US" sz="1200" kern="100" dirty="0">
                <a:effectLst/>
                <a:latin typeface="Lato" panose="020F0502020204030203" pitchFamily="34" charset="77"/>
                <a:ea typeface="Aptos" panose="020B0004020202020204" pitchFamily="34" charset="0"/>
                <a:cs typeface="Times New Roman" panose="02020603050405020304" pitchFamily="18" charset="0"/>
              </a:rPr>
              <a:t> definition of canon as “the events presented in the media source that provided the universe, setting, and characters” (</a:t>
            </a:r>
            <a:r>
              <a:rPr lang="en-US" sz="1200" kern="100" dirty="0" err="1">
                <a:effectLst/>
                <a:latin typeface="Lato" panose="020F0502020204030203" pitchFamily="34" charset="77"/>
                <a:ea typeface="Aptos" panose="020B0004020202020204" pitchFamily="34" charset="0"/>
                <a:cs typeface="Times New Roman" panose="02020603050405020304" pitchFamily="18" charset="0"/>
              </a:rPr>
              <a:t>Hellekson</a:t>
            </a:r>
            <a:r>
              <a:rPr lang="en-US" sz="1200" kern="100" dirty="0">
                <a:effectLst/>
                <a:latin typeface="Lato" panose="020F0502020204030203" pitchFamily="34" charset="77"/>
                <a:ea typeface="Aptos" panose="020B0004020202020204" pitchFamily="34" charset="0"/>
                <a:cs typeface="Times New Roman" panose="02020603050405020304" pitchFamily="18" charset="0"/>
              </a:rPr>
              <a:t> &amp; </a:t>
            </a:r>
            <a:r>
              <a:rPr lang="en-US" sz="1200" kern="100" dirty="0" err="1">
                <a:effectLst/>
                <a:latin typeface="Lato" panose="020F0502020204030203" pitchFamily="34" charset="77"/>
                <a:ea typeface="Aptos" panose="020B0004020202020204" pitchFamily="34" charset="0"/>
                <a:cs typeface="Times New Roman" panose="02020603050405020304" pitchFamily="18" charset="0"/>
              </a:rPr>
              <a:t>Busse</a:t>
            </a:r>
            <a:r>
              <a:rPr lang="en-US" sz="1200" kern="100" dirty="0">
                <a:effectLst/>
                <a:latin typeface="Lato" panose="020F0502020204030203" pitchFamily="34" charset="77"/>
                <a:ea typeface="Aptos" panose="020B0004020202020204" pitchFamily="34" charset="0"/>
                <a:cs typeface="Times New Roman" panose="02020603050405020304" pitchFamily="18" charset="0"/>
              </a:rPr>
              <a:t>, 2006, p. 9; 2013, p. 11; Joyce, 2018, p. 103)</a:t>
            </a: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spcBef>
                <a:spcPts val="0"/>
              </a:spcBef>
              <a:spcAft>
                <a:spcPts val="0"/>
              </a:spcAft>
              <a:buFont typeface="+mj-lt"/>
              <a:buAutoNum type="alphaLcPeriod"/>
            </a:pP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3830219-BB65-B649-8272-C0D38968134B}" type="slidenum">
              <a:rPr lang="en-US" smtClean="0"/>
              <a:t>12</a:t>
            </a:fld>
            <a:endParaRPr lang="en-US"/>
          </a:p>
        </p:txBody>
      </p:sp>
    </p:spTree>
    <p:extLst>
      <p:ext uri="{BB962C8B-B14F-4D97-AF65-F5344CB8AC3E}">
        <p14:creationId xmlns:p14="http://schemas.microsoft.com/office/powerpoint/2010/main" val="12129478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150726" y="4400549"/>
            <a:ext cx="6511331" cy="3600451"/>
          </a:xfrm>
        </p:spPr>
        <p:txBody>
          <a:bodyPr/>
          <a:lstStyle/>
          <a:p>
            <a:pPr marL="742950" marR="0" lvl="1" indent="-285750" algn="l" defTabSz="914400" rtl="0" eaLnBrk="1" fontAlgn="auto" latinLnBrk="0" hangingPunct="1">
              <a:lnSpc>
                <a:spcPct val="100000"/>
              </a:lnSpc>
              <a:spcBef>
                <a:spcPts val="0"/>
              </a:spcBef>
              <a:spcAft>
                <a:spcPts val="0"/>
              </a:spcAft>
              <a:buClrTx/>
              <a:buSzTx/>
              <a:buFont typeface="+mj-lt"/>
              <a:buAutoNum type="alphaLcPeriod"/>
              <a:tabLst/>
              <a:defRPr/>
            </a:pPr>
            <a:r>
              <a:rPr lang="en-US" dirty="0"/>
              <a:t>Emerging complexities within the contemporary mediascape are not fully encapsulated or described</a:t>
            </a:r>
          </a:p>
          <a:p>
            <a:pPr marL="742950" marR="0" lvl="1" indent="-285750" algn="l" defTabSz="914400" rtl="0" eaLnBrk="1" fontAlgn="auto" latinLnBrk="0" hangingPunct="1">
              <a:lnSpc>
                <a:spcPct val="100000"/>
              </a:lnSpc>
              <a:spcBef>
                <a:spcPts val="0"/>
              </a:spcBef>
              <a:spcAft>
                <a:spcPts val="0"/>
              </a:spcAft>
              <a:buClrTx/>
              <a:buSzTx/>
              <a:buFont typeface="+mj-lt"/>
              <a:buAutoNum type="alphaLcPeriod"/>
              <a:tabLst/>
              <a:defRPr/>
            </a:pPr>
            <a:r>
              <a:rPr lang="en-US" dirty="0"/>
              <a:t>Conditions of our current media landscape that necessitate a new definition of canon</a:t>
            </a:r>
          </a:p>
          <a:p>
            <a:pPr marL="742950" marR="0" lvl="1" indent="-285750" algn="l" defTabSz="914400" rtl="0" eaLnBrk="1" fontAlgn="auto" latinLnBrk="0" hangingPunct="1">
              <a:lnSpc>
                <a:spcPct val="100000"/>
              </a:lnSpc>
              <a:spcBef>
                <a:spcPts val="0"/>
              </a:spcBef>
              <a:spcAft>
                <a:spcPts val="0"/>
              </a:spcAft>
              <a:buClrTx/>
              <a:buSzTx/>
              <a:buFont typeface="+mj-lt"/>
              <a:buAutoNum type="alphaLcPeriod"/>
              <a:tabLst/>
              <a:defRPr/>
            </a:pPr>
            <a:r>
              <a:rPr lang="en-US" dirty="0"/>
              <a:t>“Many of the discussions of “canon” within academic scholarship are situated within the 2010s; however, the current media environment is one defined by rapid shifts within entertainment industries and production cultures, and there have been several notable acquisitions and consequential decisions that have complicated canons in unprecedented ways”</a:t>
            </a:r>
          </a:p>
          <a:p>
            <a:pPr marL="1200150" marR="0" lvl="2" indent="-285750" algn="l" defTabSz="914400" rtl="0" eaLnBrk="1" fontAlgn="auto" latinLnBrk="0" hangingPunct="1">
              <a:lnSpc>
                <a:spcPct val="100000"/>
              </a:lnSpc>
              <a:spcBef>
                <a:spcPts val="0"/>
              </a:spcBef>
              <a:spcAft>
                <a:spcPts val="0"/>
              </a:spcAft>
              <a:buClrTx/>
              <a:buSzTx/>
              <a:buFont typeface="+mj-lt"/>
              <a:buAutoNum type="alphaLcPeriod"/>
              <a:tabLst/>
              <a:defRPr/>
            </a:pPr>
            <a:r>
              <a:rPr lang="en-US" dirty="0"/>
              <a:t>Some of these factors are accounted for by William Proctor in his chapter “Canonicity” in The Routledge Companion to Imaginary Worlds, edited by Mark J. P. Wolf (Proctor, 2018)</a:t>
            </a:r>
          </a:p>
          <a:p>
            <a:pPr marL="742950" marR="0" lvl="1" indent="-285750">
              <a:spcBef>
                <a:spcPts val="0"/>
              </a:spcBef>
              <a:spcAft>
                <a:spcPts val="0"/>
              </a:spcAft>
              <a:buFont typeface="+mj-lt"/>
              <a:buAutoNum type="alphaLcPeriod"/>
            </a:pPr>
            <a:r>
              <a:rPr lang="en-US" dirty="0"/>
              <a:t>Shifting ownership of intellectual property resulting from acquisitions and mergers</a:t>
            </a:r>
          </a:p>
          <a:p>
            <a:pPr marL="1143000" marR="0" lvl="2" indent="-228600">
              <a:spcBef>
                <a:spcPts val="0"/>
              </a:spcBef>
              <a:spcAft>
                <a:spcPts val="0"/>
              </a:spcAft>
              <a:buFont typeface="+mj-lt"/>
              <a:buAutoNum type="romanLcPeriod"/>
            </a:pPr>
            <a:r>
              <a:rPr lang="en-US" dirty="0"/>
              <a:t>The restructuring of Star Wars canon after the Walt Disney Company’s acquisition of Lucasfilm</a:t>
            </a:r>
          </a:p>
          <a:p>
            <a:pPr marL="1143000" marR="0" lvl="2" indent="-228600">
              <a:spcBef>
                <a:spcPts val="0"/>
              </a:spcBef>
              <a:spcAft>
                <a:spcPts val="0"/>
              </a:spcAft>
              <a:buFont typeface="+mj-lt"/>
              <a:buAutoNum type="romanLcPeriod"/>
            </a:pPr>
            <a:r>
              <a:rPr lang="en-US" dirty="0"/>
              <a:t>The cancellation of the release of Batgirl following the merger of AT&amp;T’s </a:t>
            </a:r>
            <a:r>
              <a:rPr lang="en-US" dirty="0" err="1"/>
              <a:t>WarnerMedia</a:t>
            </a:r>
            <a:r>
              <a:rPr lang="en-US" dirty="0"/>
              <a:t> and Discovery Inc.</a:t>
            </a:r>
          </a:p>
          <a:p>
            <a:pPr marL="742950" marR="0" lvl="1" indent="-285750">
              <a:spcBef>
                <a:spcPts val="0"/>
              </a:spcBef>
              <a:spcAft>
                <a:spcPts val="0"/>
              </a:spcAft>
              <a:buFont typeface="+mj-lt"/>
              <a:buAutoNum type="alphaLcPeriod"/>
            </a:pPr>
            <a:r>
              <a:rPr lang="en-US" dirty="0"/>
              <a:t>Narrative destabilization of </a:t>
            </a:r>
            <a:r>
              <a:rPr lang="en-US" dirty="0" err="1"/>
              <a:t>multiversal</a:t>
            </a:r>
            <a:r>
              <a:rPr lang="en-US" dirty="0"/>
              <a:t> franchises</a:t>
            </a:r>
          </a:p>
          <a:p>
            <a:pPr marL="1143000" marR="0" lvl="2" indent="-228600">
              <a:spcBef>
                <a:spcPts val="0"/>
              </a:spcBef>
              <a:spcAft>
                <a:spcPts val="0"/>
              </a:spcAft>
              <a:buFont typeface="+mj-lt"/>
              <a:buAutoNum type="romanLcPeriod"/>
            </a:pPr>
            <a:r>
              <a:rPr lang="en-US" dirty="0"/>
              <a:t>“My proposed definition of “canon” diverges from traditional notions of continuity or a singular storyline to instead suggest an alignment with narrative coherence to account for the rise of the </a:t>
            </a:r>
            <a:r>
              <a:rPr lang="en-US" dirty="0" err="1"/>
              <a:t>multiversal</a:t>
            </a:r>
            <a:r>
              <a:rPr lang="en-US" dirty="0"/>
              <a:t> franchise”—i.e. DC, Doctor Who, Star Trek, Marvel, etc.</a:t>
            </a:r>
          </a:p>
          <a:p>
            <a:pPr marL="1143000" marR="0" lvl="2" indent="-228600">
              <a:spcBef>
                <a:spcPts val="0"/>
              </a:spcBef>
              <a:spcAft>
                <a:spcPts val="0"/>
              </a:spcAft>
              <a:buFont typeface="+mj-lt"/>
              <a:buAutoNum type="romanLcPeriod"/>
            </a:pPr>
            <a:r>
              <a:rPr lang="en-US" dirty="0"/>
              <a:t>When various </a:t>
            </a:r>
            <a:r>
              <a:rPr lang="en-US" dirty="0" err="1"/>
              <a:t>multiversal</a:t>
            </a:r>
            <a:r>
              <a:rPr lang="en-US" dirty="0"/>
              <a:t> timelines and universes cannot be narratively reconciled with one another, “canon” becomes positioned as an assessment for coherence rather than adherence to continuity.</a:t>
            </a:r>
          </a:p>
          <a:p>
            <a:pPr marL="742950" marR="0" lvl="1" indent="-285750" algn="l" defTabSz="914400" rtl="0" eaLnBrk="1" fontAlgn="auto" latinLnBrk="0" hangingPunct="1">
              <a:lnSpc>
                <a:spcPct val="100000"/>
              </a:lnSpc>
              <a:spcBef>
                <a:spcPts val="0"/>
              </a:spcBef>
              <a:spcAft>
                <a:spcPts val="0"/>
              </a:spcAft>
              <a:buClrTx/>
              <a:buSzTx/>
              <a:buFont typeface="+mj-lt"/>
              <a:buAutoNum type="alphaLcPeriod"/>
              <a:tabLst/>
              <a:defRPr/>
            </a:pPr>
            <a:r>
              <a:rPr lang="en-US" dirty="0"/>
              <a:t>Concurrent, fragmented production of </a:t>
            </a:r>
            <a:r>
              <a:rPr lang="en-US" dirty="0" err="1"/>
              <a:t>transmedial</a:t>
            </a:r>
            <a:r>
              <a:rPr lang="en-US" dirty="0"/>
              <a:t> content—and attempts to maintain </a:t>
            </a:r>
            <a:r>
              <a:rPr lang="en-US" dirty="0" err="1"/>
              <a:t>transmedial</a:t>
            </a:r>
            <a:r>
              <a:rPr lang="en-US" dirty="0"/>
              <a:t> extensions</a:t>
            </a:r>
          </a:p>
          <a:p>
            <a:pPr marL="1200150" marR="0" lvl="2" indent="-285750" algn="l" defTabSz="914400" rtl="0" eaLnBrk="1" fontAlgn="auto" latinLnBrk="0" hangingPunct="1">
              <a:lnSpc>
                <a:spcPct val="100000"/>
              </a:lnSpc>
              <a:spcBef>
                <a:spcPts val="0"/>
              </a:spcBef>
              <a:spcAft>
                <a:spcPts val="0"/>
              </a:spcAft>
              <a:buClrTx/>
              <a:buSzTx/>
              <a:buFont typeface="+mj-lt"/>
              <a:buAutoNum type="alphaLcPeriod"/>
              <a:tabLst/>
              <a:defRPr/>
            </a:pPr>
            <a:r>
              <a:rPr lang="en-US" dirty="0"/>
              <a:t>Accelerated output of </a:t>
            </a:r>
            <a:r>
              <a:rPr lang="en-US" dirty="0" err="1"/>
              <a:t>franchisal</a:t>
            </a:r>
            <a:r>
              <a:rPr lang="en-US" dirty="0"/>
              <a:t> shows like Star Wars, Marvel, Star Trek</a:t>
            </a:r>
          </a:p>
          <a:p>
            <a:pPr marL="742950" marR="0" lvl="1" indent="-285750" algn="l" defTabSz="914400" rtl="0" eaLnBrk="1" fontAlgn="auto" latinLnBrk="0" hangingPunct="1">
              <a:lnSpc>
                <a:spcPct val="100000"/>
              </a:lnSpc>
              <a:spcBef>
                <a:spcPts val="0"/>
              </a:spcBef>
              <a:spcAft>
                <a:spcPts val="0"/>
              </a:spcAft>
              <a:buClrTx/>
              <a:buSzTx/>
              <a:buFont typeface="+mj-lt"/>
              <a:buAutoNum type="alphaLcPeriod"/>
              <a:tabLst/>
              <a:defRPr/>
            </a:pPr>
            <a:endParaRPr lang="en-US" dirty="0"/>
          </a:p>
          <a:p>
            <a:pPr marL="742950" marR="0" lvl="1" indent="-285750">
              <a:spcBef>
                <a:spcPts val="0"/>
              </a:spcBef>
              <a:spcAft>
                <a:spcPts val="0"/>
              </a:spcAft>
              <a:buFont typeface="+mj-lt"/>
              <a:buAutoNum type="alphaLcPeriod"/>
            </a:pPr>
            <a:endParaRPr lang="en-US" dirty="0"/>
          </a:p>
        </p:txBody>
      </p:sp>
      <p:sp>
        <p:nvSpPr>
          <p:cNvPr id="4" name="Slide Number Placeholder 3"/>
          <p:cNvSpPr>
            <a:spLocks noGrp="1"/>
          </p:cNvSpPr>
          <p:nvPr>
            <p:ph type="sldNum" sz="quarter" idx="5"/>
          </p:nvPr>
        </p:nvSpPr>
        <p:spPr/>
        <p:txBody>
          <a:bodyPr/>
          <a:lstStyle/>
          <a:p>
            <a:fld id="{53830219-BB65-B649-8272-C0D38968134B}" type="slidenum">
              <a:rPr lang="en-US" smtClean="0"/>
              <a:t>13</a:t>
            </a:fld>
            <a:endParaRPr lang="en-US"/>
          </a:p>
        </p:txBody>
      </p:sp>
    </p:spTree>
    <p:extLst>
      <p:ext uri="{BB962C8B-B14F-4D97-AF65-F5344CB8AC3E}">
        <p14:creationId xmlns:p14="http://schemas.microsoft.com/office/powerpoint/2010/main" val="3489255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830219-BB65-B649-8272-C0D38968134B}" type="slidenum">
              <a:rPr lang="en-US" smtClean="0"/>
              <a:t>14</a:t>
            </a:fld>
            <a:endParaRPr lang="en-US"/>
          </a:p>
        </p:txBody>
      </p:sp>
    </p:spTree>
    <p:extLst>
      <p:ext uri="{BB962C8B-B14F-4D97-AF65-F5344CB8AC3E}">
        <p14:creationId xmlns:p14="http://schemas.microsoft.com/office/powerpoint/2010/main" val="37521560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830219-BB65-B649-8272-C0D38968134B}" type="slidenum">
              <a:rPr lang="en-US" smtClean="0"/>
              <a:t>15</a:t>
            </a:fld>
            <a:endParaRPr lang="en-US"/>
          </a:p>
        </p:txBody>
      </p:sp>
    </p:spTree>
    <p:extLst>
      <p:ext uri="{BB962C8B-B14F-4D97-AF65-F5344CB8AC3E}">
        <p14:creationId xmlns:p14="http://schemas.microsoft.com/office/powerpoint/2010/main" val="7475169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spcBef>
                <a:spcPts val="0"/>
              </a:spcBef>
              <a:spcAft>
                <a:spcPts val="0"/>
              </a:spcAft>
              <a:buFont typeface="+mj-lt"/>
              <a:buAutoNum type="alphaLcPeriod"/>
            </a:pPr>
            <a:r>
              <a:rPr lang="en-US" dirty="0"/>
              <a:t>Discussions of Canonicity within the MCU need to encompass…</a:t>
            </a:r>
          </a:p>
          <a:p>
            <a:pPr marL="742950" marR="0" lvl="1" indent="-285750">
              <a:spcBef>
                <a:spcPts val="0"/>
              </a:spcBef>
              <a:spcAft>
                <a:spcPts val="0"/>
              </a:spcAft>
              <a:buFont typeface="+mj-lt"/>
              <a:buAutoNum type="alphaLcPeriod"/>
            </a:pPr>
            <a:endParaRPr lang="en-US" dirty="0"/>
          </a:p>
          <a:p>
            <a:pPr marL="742950" marR="0" lvl="1" indent="-285750">
              <a:spcBef>
                <a:spcPts val="0"/>
              </a:spcBef>
              <a:spcAft>
                <a:spcPts val="0"/>
              </a:spcAft>
              <a:buFont typeface="+mj-lt"/>
              <a:buAutoNum type="alphaLcPeriod"/>
            </a:pPr>
            <a:r>
              <a:rPr lang="en-US" dirty="0"/>
              <a:t>Rapid internal shifts in 2019</a:t>
            </a:r>
          </a:p>
          <a:p>
            <a:pPr marL="742950" marR="0" lvl="1" indent="-285750">
              <a:spcBef>
                <a:spcPts val="0"/>
              </a:spcBef>
              <a:spcAft>
                <a:spcPts val="0"/>
              </a:spcAft>
              <a:buFont typeface="+mj-lt"/>
              <a:buAutoNum type="alphaLcPeriod"/>
            </a:pPr>
            <a:r>
              <a:rPr lang="en-US" dirty="0"/>
              <a:t>Disney’s acquisition of 20th Century Fox and the X-Men — March 2019</a:t>
            </a:r>
          </a:p>
          <a:p>
            <a:pPr marL="742950" marR="0" lvl="1" indent="-285750">
              <a:spcBef>
                <a:spcPts val="0"/>
              </a:spcBef>
              <a:spcAft>
                <a:spcPts val="0"/>
              </a:spcAft>
              <a:buFont typeface="+mj-lt"/>
              <a:buAutoNum type="alphaLcPeriod"/>
            </a:pPr>
            <a:r>
              <a:rPr lang="en-US" dirty="0"/>
              <a:t>Kevin </a:t>
            </a:r>
            <a:r>
              <a:rPr lang="en-US" dirty="0" err="1"/>
              <a:t>Feige</a:t>
            </a:r>
            <a:r>
              <a:rPr lang="en-US" dirty="0"/>
              <a:t> promoted to the role of chief creative officer of Marvel Entertainment — October 15th, 2019</a:t>
            </a:r>
          </a:p>
          <a:p>
            <a:pPr marL="742950" marR="0" lvl="1" indent="-285750">
              <a:spcBef>
                <a:spcPts val="0"/>
              </a:spcBef>
              <a:spcAft>
                <a:spcPts val="0"/>
              </a:spcAft>
              <a:buFont typeface="+mj-lt"/>
              <a:buAutoNum type="alphaLcPeriod"/>
            </a:pPr>
            <a:r>
              <a:rPr lang="en-US" dirty="0"/>
              <a:t>Marvel Television division integrated into Marvel Studios — December 2019</a:t>
            </a:r>
          </a:p>
          <a:p>
            <a:pPr marL="742950" marR="0" lvl="1" indent="-285750">
              <a:spcBef>
                <a:spcPts val="0"/>
              </a:spcBef>
              <a:spcAft>
                <a:spcPts val="0"/>
              </a:spcAft>
              <a:buFont typeface="+mj-lt"/>
              <a:buAutoNum type="alphaLcPeriod"/>
            </a:pPr>
            <a:endParaRPr lang="en-US" dirty="0"/>
          </a:p>
          <a:p>
            <a:pPr marL="742950" marR="0" lvl="1" indent="-285750">
              <a:spcBef>
                <a:spcPts val="0"/>
              </a:spcBef>
              <a:spcAft>
                <a:spcPts val="0"/>
              </a:spcAft>
              <a:buFont typeface="+mj-lt"/>
              <a:buAutoNum type="alphaLcPeriod"/>
            </a:pPr>
            <a:r>
              <a:rPr lang="en-US" dirty="0"/>
              <a:t>originating from an authorized, authorial, or acquired source</a:t>
            </a:r>
          </a:p>
        </p:txBody>
      </p:sp>
      <p:sp>
        <p:nvSpPr>
          <p:cNvPr id="4" name="Slide Number Placeholder 3"/>
          <p:cNvSpPr>
            <a:spLocks noGrp="1"/>
          </p:cNvSpPr>
          <p:nvPr>
            <p:ph type="sldNum" sz="quarter" idx="5"/>
          </p:nvPr>
        </p:nvSpPr>
        <p:spPr/>
        <p:txBody>
          <a:bodyPr/>
          <a:lstStyle/>
          <a:p>
            <a:fld id="{53830219-BB65-B649-8272-C0D38968134B}" type="slidenum">
              <a:rPr lang="en-US" smtClean="0"/>
              <a:t>16</a:t>
            </a:fld>
            <a:endParaRPr lang="en-US"/>
          </a:p>
        </p:txBody>
      </p:sp>
    </p:spTree>
    <p:extLst>
      <p:ext uri="{BB962C8B-B14F-4D97-AF65-F5344CB8AC3E}">
        <p14:creationId xmlns:p14="http://schemas.microsoft.com/office/powerpoint/2010/main" val="2493935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marR="0" lvl="1" indent="-228600">
              <a:spcBef>
                <a:spcPts val="0"/>
              </a:spcBef>
              <a:spcAft>
                <a:spcPts val="0"/>
              </a:spcAft>
              <a:buFont typeface="+mj-lt"/>
              <a:buAutoNum type="romanLcPeriod"/>
            </a:pPr>
            <a:r>
              <a:rPr lang="en-US" dirty="0"/>
              <a:t>Complicating traditional notions of “continuity”—instead aligns with narrative coherence</a:t>
            </a:r>
          </a:p>
          <a:p>
            <a:pPr marL="685800" marR="0" lvl="1" indent="-228600">
              <a:spcBef>
                <a:spcPts val="0"/>
              </a:spcBef>
              <a:spcAft>
                <a:spcPts val="0"/>
              </a:spcAft>
              <a:buFont typeface="+mj-lt"/>
              <a:buAutoNum type="romanLcPeriod"/>
            </a:pPr>
            <a:endParaRPr lang="en-US" dirty="0"/>
          </a:p>
          <a:p>
            <a:pPr marL="685800" marR="0" lvl="1" indent="-228600">
              <a:spcBef>
                <a:spcPts val="0"/>
              </a:spcBef>
              <a:spcAft>
                <a:spcPts val="0"/>
              </a:spcAft>
              <a:buFont typeface="+mj-lt"/>
              <a:buAutoNum type="romanLcPeriod"/>
            </a:pPr>
            <a:r>
              <a:rPr lang="en-US" dirty="0"/>
              <a:t>Currently in the middle of phase five of the Marvel Cinematic Universe; the first three phases belong to the “Infinity Saga,” and Phases Four through Six are attributed to the “Multiverse Saga”</a:t>
            </a:r>
          </a:p>
          <a:p>
            <a:pPr marL="685800" marR="0" lvl="1" indent="-228600">
              <a:spcBef>
                <a:spcPts val="0"/>
              </a:spcBef>
              <a:spcAft>
                <a:spcPts val="0"/>
              </a:spcAft>
              <a:buFont typeface="+mj-lt"/>
              <a:buAutoNum type="romanLcPeriod"/>
            </a:pPr>
            <a:r>
              <a:rPr lang="en-US" dirty="0"/>
              <a:t>When a franchise embraces </a:t>
            </a:r>
            <a:r>
              <a:rPr lang="en-US" dirty="0" err="1"/>
              <a:t>multiversal</a:t>
            </a:r>
            <a:r>
              <a:rPr lang="en-US" dirty="0"/>
              <a:t> possibilities, it is no longer constrained by traditional production logics; studios can engage a singular actor in a variety of roles, as demonstrated by the fact that </a:t>
            </a:r>
            <a:r>
              <a:rPr lang="en-US" dirty="0" err="1"/>
              <a:t>Lashana</a:t>
            </a:r>
            <a:r>
              <a:rPr lang="en-US" dirty="0"/>
              <a:t> Lynch is credited as three different characters within Marvel movies over four years: Maria </a:t>
            </a:r>
            <a:r>
              <a:rPr lang="en-US" dirty="0" err="1"/>
              <a:t>Rambeau</a:t>
            </a:r>
            <a:r>
              <a:rPr lang="en-US" dirty="0"/>
              <a:t> in Captain Marvel (2019), Captain Marvel in Doctor Strange in the Multiverse of Madness (2022), and Binary in The Marvels (2023) (IMDB, n.d.)</a:t>
            </a:r>
          </a:p>
          <a:p>
            <a:pPr marL="685800" marR="0" lvl="1" indent="-228600">
              <a:spcBef>
                <a:spcPts val="0"/>
              </a:spcBef>
              <a:spcAft>
                <a:spcPts val="0"/>
              </a:spcAft>
              <a:buFont typeface="+mj-lt"/>
              <a:buAutoNum type="romanLcPeriod"/>
            </a:pPr>
            <a:r>
              <a:rPr lang="en-US" dirty="0"/>
              <a:t>“What If” episodes are canon</a:t>
            </a:r>
          </a:p>
          <a:p>
            <a:pPr marL="1143000" marR="0" lvl="2" indent="-228600">
              <a:spcBef>
                <a:spcPts val="0"/>
              </a:spcBef>
              <a:spcAft>
                <a:spcPts val="0"/>
              </a:spcAft>
              <a:buFont typeface="+mj-lt"/>
              <a:buAutoNum type="romanLcPeriod"/>
            </a:pPr>
            <a:r>
              <a:rPr lang="en-US" dirty="0"/>
              <a:t>The “What If?” approach to transmedia, as </a:t>
            </a:r>
            <a:r>
              <a:rPr lang="en-US" dirty="0" err="1"/>
              <a:t>Mittell</a:t>
            </a:r>
            <a:r>
              <a:rPr lang="en-US" dirty="0"/>
              <a:t> classifies it, “poses hypothetical possibilities rather than canonical certainties” (2015, pp. 314–315)</a:t>
            </a:r>
          </a:p>
          <a:p>
            <a:pPr marL="1143000" marR="0" lvl="2" indent="-228600">
              <a:spcBef>
                <a:spcPts val="0"/>
              </a:spcBef>
              <a:spcAft>
                <a:spcPts val="0"/>
              </a:spcAft>
              <a:buFont typeface="+mj-lt"/>
              <a:buAutoNum type="romanLcPeriod"/>
            </a:pPr>
            <a:r>
              <a:rPr lang="en-US" dirty="0"/>
              <a:t>AC Bradley, the head writer of What If…?, declares the </a:t>
            </a:r>
            <a:r>
              <a:rPr lang="en-US" dirty="0" err="1"/>
              <a:t>multiversal</a:t>
            </a:r>
            <a:r>
              <a:rPr lang="en-US" dirty="0"/>
              <a:t> episodes as canonical, “The events of What If…? are canon. It’s part of the MCU multiverse. The multiverse is here” (</a:t>
            </a:r>
            <a:r>
              <a:rPr lang="en-US" dirty="0" err="1"/>
              <a:t>Skrebels</a:t>
            </a:r>
            <a:r>
              <a:rPr lang="en-US" dirty="0"/>
              <a:t>, 2021)</a:t>
            </a:r>
          </a:p>
          <a:p>
            <a:pPr marL="1143000" marR="0" lvl="2" indent="-228600">
              <a:spcBef>
                <a:spcPts val="0"/>
              </a:spcBef>
              <a:spcAft>
                <a:spcPts val="0"/>
              </a:spcAft>
              <a:buFont typeface="+mj-lt"/>
              <a:buAutoNum type="romanLcPeriod"/>
            </a:pPr>
            <a:endParaRPr lang="en-US" dirty="0"/>
          </a:p>
        </p:txBody>
      </p:sp>
      <p:sp>
        <p:nvSpPr>
          <p:cNvPr id="4" name="Slide Number Placeholder 3"/>
          <p:cNvSpPr>
            <a:spLocks noGrp="1"/>
          </p:cNvSpPr>
          <p:nvPr>
            <p:ph type="sldNum" sz="quarter" idx="5"/>
          </p:nvPr>
        </p:nvSpPr>
        <p:spPr/>
        <p:txBody>
          <a:bodyPr/>
          <a:lstStyle/>
          <a:p>
            <a:fld id="{53830219-BB65-B649-8272-C0D38968134B}" type="slidenum">
              <a:rPr lang="en-US" smtClean="0"/>
              <a:t>17</a:t>
            </a:fld>
            <a:endParaRPr lang="en-US"/>
          </a:p>
        </p:txBody>
      </p:sp>
    </p:spTree>
    <p:extLst>
      <p:ext uri="{BB962C8B-B14F-4D97-AF65-F5344CB8AC3E}">
        <p14:creationId xmlns:p14="http://schemas.microsoft.com/office/powerpoint/2010/main" val="36143815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spcBef>
                <a:spcPts val="0"/>
              </a:spcBef>
              <a:spcAft>
                <a:spcPts val="0"/>
              </a:spcAft>
              <a:buFont typeface="+mj-lt"/>
              <a:buAutoNum type="alphaLcPeriod"/>
            </a:pPr>
            <a:r>
              <a:rPr lang="en-US" sz="1200" b="0" u="none" kern="100" dirty="0">
                <a:effectLst/>
                <a:latin typeface="Aptos" panose="020B0004020202020204" pitchFamily="34" charset="0"/>
                <a:ea typeface="Aptos" panose="020B0004020202020204" pitchFamily="34" charset="0"/>
                <a:cs typeface="Times New Roman" panose="02020603050405020304" pitchFamily="18" charset="0"/>
              </a:rPr>
              <a:t>in addition to providing a framework for discussion and the construction of cultural hierarchies, “canon” has also been a way for fans to advocate for recognition of the works that are important to them in a way that is legible to franchise producers</a:t>
            </a:r>
            <a:br>
              <a:rPr lang="en-US" sz="1200" b="0" u="none" kern="100" dirty="0">
                <a:effectLst/>
                <a:latin typeface="Aptos" panose="020B0004020202020204" pitchFamily="34" charset="0"/>
                <a:ea typeface="Aptos" panose="020B0004020202020204" pitchFamily="34" charset="0"/>
                <a:cs typeface="Times New Roman" panose="02020603050405020304" pitchFamily="18" charset="0"/>
              </a:rPr>
            </a:br>
            <a:endParaRPr lang="en-US" sz="1200" b="0" u="none"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spcBef>
                <a:spcPts val="0"/>
              </a:spcBef>
              <a:spcAft>
                <a:spcPts val="0"/>
              </a:spcAft>
              <a:buFont typeface="+mj-lt"/>
              <a:buAutoNum type="alphaLcPeriod"/>
            </a:pPr>
            <a:r>
              <a:rPr lang="en-US" sz="1200" b="1" u="sng" kern="100" dirty="0">
                <a:effectLst/>
                <a:latin typeface="Aptos" panose="020B0004020202020204" pitchFamily="34" charset="0"/>
                <a:ea typeface="Aptos" panose="020B0004020202020204" pitchFamily="34" charset="0"/>
                <a:cs typeface="Times New Roman" panose="02020603050405020304" pitchFamily="18" charset="0"/>
              </a:rPr>
              <a:t>possesses the potential to reenter or impact the diegesis of future installments of the franchise</a:t>
            </a:r>
          </a:p>
        </p:txBody>
      </p:sp>
      <p:sp>
        <p:nvSpPr>
          <p:cNvPr id="4" name="Slide Number Placeholder 3"/>
          <p:cNvSpPr>
            <a:spLocks noGrp="1"/>
          </p:cNvSpPr>
          <p:nvPr>
            <p:ph type="sldNum" sz="quarter" idx="5"/>
          </p:nvPr>
        </p:nvSpPr>
        <p:spPr/>
        <p:txBody>
          <a:bodyPr/>
          <a:lstStyle/>
          <a:p>
            <a:fld id="{53830219-BB65-B649-8272-C0D38968134B}" type="slidenum">
              <a:rPr lang="en-US" smtClean="0"/>
              <a:t>18</a:t>
            </a:fld>
            <a:endParaRPr lang="en-US"/>
          </a:p>
        </p:txBody>
      </p:sp>
    </p:spTree>
    <p:extLst>
      <p:ext uri="{BB962C8B-B14F-4D97-AF65-F5344CB8AC3E}">
        <p14:creationId xmlns:p14="http://schemas.microsoft.com/office/powerpoint/2010/main" val="2614397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388118" y="4400549"/>
            <a:ext cx="6081765" cy="3600451"/>
          </a:xfrm>
        </p:spPr>
        <p:txBody>
          <a:bodyPr/>
          <a:lstStyle/>
          <a:p>
            <a:pPr marL="285750" indent="-285750">
              <a:buFont typeface="+mj-lt"/>
              <a:buAutoNum type="alphaLcPeriod"/>
            </a:pPr>
            <a:r>
              <a:rPr lang="en-US" dirty="0"/>
              <a:t>in addition to providing a framework for discussion and the construction of cultural hierarchies, “canon” has also been a way for fans to advocate for recognition of the works that are important to them in a way that is legible to franchise producers</a:t>
            </a:r>
          </a:p>
          <a:p>
            <a:pPr marL="285750" indent="-285750">
              <a:buFont typeface="+mj-lt"/>
              <a:buAutoNum type="alphaLcPeriod"/>
            </a:pPr>
            <a:r>
              <a:rPr lang="en-US" dirty="0"/>
              <a:t>remiss to overlook the inclusion of the term “canon event” within Spider-Man: Across the Spider-Verse (2023)</a:t>
            </a:r>
          </a:p>
          <a:p>
            <a:pPr marL="285750" indent="-285750">
              <a:buFont typeface="+mj-lt"/>
              <a:buAutoNum type="alphaLcPeriod"/>
            </a:pPr>
            <a:r>
              <a:rPr lang="en-US" dirty="0"/>
              <a:t>While this film is not produced by Marvel Studios, it does indirectly demonstrate intersections: </a:t>
            </a:r>
          </a:p>
          <a:p>
            <a:pPr marL="742950" lvl="1" indent="-285750">
              <a:buFont typeface="+mj-lt"/>
              <a:buAutoNum type="alphaLcPeriod"/>
            </a:pPr>
            <a:r>
              <a:rPr lang="en-US" dirty="0"/>
              <a:t>Donald Glover makes a brief, live-action cameo as the Prowler in Spider-Man: Across the Spider-Verse (ATSV), noteworthy given his previous credit as Aaron Davis in Spider-Man: Homecoming (2017)</a:t>
            </a:r>
          </a:p>
          <a:p>
            <a:pPr marL="742950" lvl="1" indent="-285750">
              <a:buFont typeface="+mj-lt"/>
              <a:buAutoNum type="alphaLcPeriod"/>
            </a:pPr>
            <a:r>
              <a:rPr lang="en-US" dirty="0"/>
              <a:t>live-action scenes from The Amazing Spider-Man 2 (2014) and Spider-Man (2002)</a:t>
            </a:r>
          </a:p>
          <a:p>
            <a:pPr marL="1200150" lvl="2" indent="-285750">
              <a:buFont typeface="+mj-lt"/>
              <a:buAutoNum type="alphaLcPeriod"/>
            </a:pPr>
            <a:r>
              <a:rPr lang="en-US" dirty="0"/>
              <a:t>projected during Miguel O’Hara’s musing about the importance of “canon events” to maintaining the structural the Spider-Verse</a:t>
            </a:r>
          </a:p>
          <a:p>
            <a:pPr marL="742950" lvl="1" indent="-285750">
              <a:buFont typeface="+mj-lt"/>
              <a:buAutoNum type="alphaLcPeriod"/>
            </a:pPr>
            <a:r>
              <a:rPr lang="en-US" dirty="0"/>
              <a:t>Miguel O’Hara’s definition of “canon events”: “chapters that are a part of every spider’s story every time […] connections that bind our lives together. And those connections can be broken.” </a:t>
            </a:r>
          </a:p>
          <a:p>
            <a:pPr marL="1200150" lvl="2" indent="-285750">
              <a:buFont typeface="+mj-lt"/>
              <a:buAutoNum type="alphaLcPeriod"/>
            </a:pPr>
            <a:r>
              <a:rPr lang="en-US" dirty="0"/>
              <a:t>Implies disrupting these canon events could result in losing everything</a:t>
            </a:r>
          </a:p>
          <a:p>
            <a:pPr marL="1200150" lvl="2" indent="-285750">
              <a:buFont typeface="+mj-lt"/>
              <a:buAutoNum type="alphaLcPeriod"/>
            </a:pPr>
            <a:r>
              <a:rPr lang="en-US" dirty="0"/>
              <a:t>Miguel also says: “How the story is supposed to go” In this instance, the word “canon” was specifically selected to clarify audiences’ understandings of what these convergence points represent</a:t>
            </a:r>
          </a:p>
          <a:p>
            <a:pPr marL="285750" indent="-285750">
              <a:buFont typeface="+mj-lt"/>
              <a:buAutoNum type="alphaLcPeriod"/>
            </a:pPr>
            <a:r>
              <a:rPr lang="en-US" dirty="0"/>
              <a:t>According to Kemp Powers, one of the directors of Across the Spider-Verse, the team had originally written them as “convergence events,” but early focus groups were confused by the phrase, so they settled upon “canon event” instead (</a:t>
            </a:r>
            <a:r>
              <a:rPr lang="en-US" dirty="0" err="1"/>
              <a:t>Kuo</a:t>
            </a:r>
            <a:r>
              <a:rPr lang="en-US" dirty="0"/>
              <a:t>, 2023) </a:t>
            </a:r>
          </a:p>
        </p:txBody>
      </p:sp>
      <p:sp>
        <p:nvSpPr>
          <p:cNvPr id="4" name="Slide Number Placeholder 3"/>
          <p:cNvSpPr>
            <a:spLocks noGrp="1"/>
          </p:cNvSpPr>
          <p:nvPr>
            <p:ph type="sldNum" sz="quarter" idx="5"/>
          </p:nvPr>
        </p:nvSpPr>
        <p:spPr/>
        <p:txBody>
          <a:bodyPr/>
          <a:lstStyle/>
          <a:p>
            <a:fld id="{53830219-BB65-B649-8272-C0D38968134B}" type="slidenum">
              <a:rPr lang="en-US" smtClean="0"/>
              <a:t>19</a:t>
            </a:fld>
            <a:endParaRPr lang="en-US"/>
          </a:p>
        </p:txBody>
      </p:sp>
    </p:spTree>
    <p:extLst>
      <p:ext uri="{BB962C8B-B14F-4D97-AF65-F5344CB8AC3E}">
        <p14:creationId xmlns:p14="http://schemas.microsoft.com/office/powerpoint/2010/main" val="23892277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spcBef>
                <a:spcPts val="0"/>
              </a:spcBef>
              <a:spcAft>
                <a:spcPts val="0"/>
              </a:spcAft>
              <a:buFont typeface="+mj-lt"/>
              <a:buAutoNum type="alphaLcPeriod"/>
            </a:pPr>
            <a:r>
              <a:rPr lang="en-US" dirty="0" err="1"/>
              <a:t>i</a:t>
            </a:r>
            <a:r>
              <a:rPr lang="en-US" dirty="0"/>
              <a:t>.	When Kevin </a:t>
            </a:r>
            <a:r>
              <a:rPr lang="en-US" dirty="0" err="1"/>
              <a:t>Feige</a:t>
            </a:r>
            <a:r>
              <a:rPr lang="en-US" dirty="0"/>
              <a:t> claims that movies and series produced by companies and subsidiaries outside of Marvel Studios are “canonical,” immediately disavows them from the “Sacred Timeline” or currently established continuity within the Marvel Cinematic Universe, and then indicates they may still have relevance to future developments—“you never know when timelines may just crash or converge (hint, hint / spoiler alert)”—the implicit question of narrative possibility becomes apparent (2023, p. 7)</a:t>
            </a:r>
          </a:p>
        </p:txBody>
      </p:sp>
      <p:sp>
        <p:nvSpPr>
          <p:cNvPr id="4" name="Slide Number Placeholder 3"/>
          <p:cNvSpPr>
            <a:spLocks noGrp="1"/>
          </p:cNvSpPr>
          <p:nvPr>
            <p:ph type="sldNum" sz="quarter" idx="5"/>
          </p:nvPr>
        </p:nvSpPr>
        <p:spPr/>
        <p:txBody>
          <a:bodyPr/>
          <a:lstStyle/>
          <a:p>
            <a:fld id="{53830219-BB65-B649-8272-C0D38968134B}" type="slidenum">
              <a:rPr lang="en-US" smtClean="0"/>
              <a:t>2</a:t>
            </a:fld>
            <a:endParaRPr lang="en-US"/>
          </a:p>
        </p:txBody>
      </p:sp>
    </p:spTree>
    <p:extLst>
      <p:ext uri="{BB962C8B-B14F-4D97-AF65-F5344CB8AC3E}">
        <p14:creationId xmlns:p14="http://schemas.microsoft.com/office/powerpoint/2010/main" val="4276609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spcBef>
                <a:spcPts val="0"/>
              </a:spcBef>
              <a:spcAft>
                <a:spcPts val="0"/>
              </a:spcAft>
              <a:buFont typeface="+mj-lt"/>
              <a:buAutoNum type="alphaLcPeriod"/>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The term has historically been employed within conversations about authorial intent, official authorization, or continuity—and, while it remains entangled within these discussions, it has come to structure the meaning of a text, and one’s positionality determines how it is applied</a:t>
            </a:r>
            <a:br>
              <a:rPr lang="en-US" sz="1200" kern="100" dirty="0">
                <a:effectLst/>
                <a:latin typeface="Aptos" panose="020B0004020202020204" pitchFamily="34" charset="0"/>
                <a:ea typeface="Aptos" panose="020B0004020202020204" pitchFamily="34" charset="0"/>
                <a:cs typeface="Times New Roman" panose="02020603050405020304" pitchFamily="18" charset="0"/>
              </a:rPr>
            </a:b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spcBef>
                <a:spcPts val="0"/>
              </a:spcBef>
              <a:spcAft>
                <a:spcPts val="0"/>
              </a:spcAft>
              <a:buFont typeface="+mj-lt"/>
              <a:buAutoNum type="alphaLcPeriod"/>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For Kevin </a:t>
            </a:r>
            <a:r>
              <a:rPr lang="en-US" sz="1200" kern="100" dirty="0" err="1">
                <a:effectLst/>
                <a:latin typeface="Aptos" panose="020B0004020202020204" pitchFamily="34" charset="0"/>
                <a:ea typeface="Aptos" panose="020B0004020202020204" pitchFamily="34" charset="0"/>
                <a:cs typeface="Times New Roman" panose="02020603050405020304" pitchFamily="18" charset="0"/>
              </a:rPr>
              <a:t>Feige</a:t>
            </a:r>
            <a:r>
              <a:rPr lang="en-US" sz="1200" kern="100" dirty="0">
                <a:effectLst/>
                <a:latin typeface="Aptos" panose="020B0004020202020204" pitchFamily="34" charset="0"/>
                <a:ea typeface="Aptos" panose="020B0004020202020204" pitchFamily="34" charset="0"/>
                <a:cs typeface="Times New Roman" panose="02020603050405020304" pitchFamily="18" charset="0"/>
              </a:rPr>
              <a:t>, the word “canon” is one among many that he can leverage in his role as chief creative officer and president of Marvel Studios to elevate films, television shows, or other sources that audiences might be prone to overlook. Like Marvel’s well-known post-credit sequences, it can serve as an indicator of importance and communicate potential storytelling trajectories for fans to anticipate. </a:t>
            </a:r>
          </a:p>
          <a:p>
            <a:pPr marL="1200150" marR="0" lvl="2" indent="-285750">
              <a:spcBef>
                <a:spcPts val="0"/>
              </a:spcBef>
              <a:spcAft>
                <a:spcPts val="0"/>
              </a:spcAft>
              <a:buFont typeface="+mj-lt"/>
              <a:buAutoNum type="alphaLcPeriod"/>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Canon = a way to indicate narrative importance to generate economic returns</a:t>
            </a:r>
          </a:p>
          <a:p>
            <a:pPr marL="1200150" marR="0" lvl="2" indent="-285750">
              <a:spcBef>
                <a:spcPts val="0"/>
              </a:spcBef>
              <a:spcAft>
                <a:spcPts val="0"/>
              </a:spcAft>
              <a:buFont typeface="+mj-lt"/>
              <a:buAutoNum type="alphaLcPeriod"/>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Discussed by William Proctor (2018). Canonicity. In M. J. P. Wolf (Ed.), The Routledge companion to imaginary worlds (pp. 236–245). Routledge, Taylor &amp; Francis Group.</a:t>
            </a:r>
            <a:br>
              <a:rPr lang="en-US" sz="1200" kern="100" dirty="0">
                <a:effectLst/>
                <a:latin typeface="Aptos" panose="020B0004020202020204" pitchFamily="34" charset="0"/>
                <a:ea typeface="Aptos" panose="020B0004020202020204" pitchFamily="34" charset="0"/>
                <a:cs typeface="Times New Roman" panose="02020603050405020304" pitchFamily="18" charset="0"/>
              </a:rPr>
            </a:b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spcBef>
                <a:spcPts val="0"/>
              </a:spcBef>
              <a:spcAft>
                <a:spcPts val="0"/>
              </a:spcAft>
              <a:buFont typeface="+mj-lt"/>
              <a:buAutoNum type="alphaLcPeriod"/>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Consequentially, </a:t>
            </a:r>
            <a:r>
              <a:rPr lang="en-US" sz="1200" kern="100" dirty="0" err="1">
                <a:effectLst/>
                <a:latin typeface="Aptos" panose="020B0004020202020204" pitchFamily="34" charset="0"/>
                <a:ea typeface="Aptos" panose="020B0004020202020204" pitchFamily="34" charset="0"/>
                <a:cs typeface="Times New Roman" panose="02020603050405020304" pitchFamily="18" charset="0"/>
              </a:rPr>
              <a:t>decanonized</a:t>
            </a:r>
            <a:r>
              <a:rPr lang="en-US" sz="1200" kern="100" dirty="0">
                <a:effectLst/>
                <a:latin typeface="Aptos" panose="020B0004020202020204" pitchFamily="34" charset="0"/>
                <a:ea typeface="Aptos" panose="020B0004020202020204" pitchFamily="34" charset="0"/>
                <a:cs typeface="Times New Roman" panose="02020603050405020304" pitchFamily="18" charset="0"/>
              </a:rPr>
              <a:t> texts are demoted within cultural hierarchies, and fans who once thoroughly invested in those stories can feel devalued and devest enthusiasm from the franchise.</a:t>
            </a:r>
          </a:p>
        </p:txBody>
      </p:sp>
      <p:sp>
        <p:nvSpPr>
          <p:cNvPr id="4" name="Slide Number Placeholder 3"/>
          <p:cNvSpPr>
            <a:spLocks noGrp="1"/>
          </p:cNvSpPr>
          <p:nvPr>
            <p:ph type="sldNum" sz="quarter" idx="5"/>
          </p:nvPr>
        </p:nvSpPr>
        <p:spPr/>
        <p:txBody>
          <a:bodyPr/>
          <a:lstStyle/>
          <a:p>
            <a:fld id="{53830219-BB65-B649-8272-C0D38968134B}" type="slidenum">
              <a:rPr lang="en-US" smtClean="0"/>
              <a:t>20</a:t>
            </a:fld>
            <a:endParaRPr lang="en-US"/>
          </a:p>
        </p:txBody>
      </p:sp>
    </p:spTree>
    <p:extLst>
      <p:ext uri="{BB962C8B-B14F-4D97-AF65-F5344CB8AC3E}">
        <p14:creationId xmlns:p14="http://schemas.microsoft.com/office/powerpoint/2010/main" val="14364628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830219-BB65-B649-8272-C0D38968134B}" type="slidenum">
              <a:rPr lang="en-US" smtClean="0"/>
              <a:t>21</a:t>
            </a:fld>
            <a:endParaRPr lang="en-US"/>
          </a:p>
        </p:txBody>
      </p:sp>
    </p:spTree>
    <p:extLst>
      <p:ext uri="{BB962C8B-B14F-4D97-AF65-F5344CB8AC3E}">
        <p14:creationId xmlns:p14="http://schemas.microsoft.com/office/powerpoint/2010/main" val="528866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spcBef>
                <a:spcPts val="0"/>
              </a:spcBef>
              <a:spcAft>
                <a:spcPts val="0"/>
              </a:spcAft>
              <a:buFont typeface="+mj-lt"/>
              <a:buAutoNum type="alphaLcPeriod"/>
            </a:pP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3830219-BB65-B649-8272-C0D38968134B}" type="slidenum">
              <a:rPr lang="en-US" smtClean="0"/>
              <a:t>3</a:t>
            </a:fld>
            <a:endParaRPr lang="en-US"/>
          </a:p>
        </p:txBody>
      </p:sp>
    </p:spTree>
    <p:extLst>
      <p:ext uri="{BB962C8B-B14F-4D97-AF65-F5344CB8AC3E}">
        <p14:creationId xmlns:p14="http://schemas.microsoft.com/office/powerpoint/2010/main" val="2813146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spcBef>
                <a:spcPts val="0"/>
              </a:spcBef>
              <a:spcAft>
                <a:spcPts val="0"/>
              </a:spcAft>
              <a:buFont typeface="+mj-lt"/>
              <a:buAutoNum type="alphaLcPeriod"/>
            </a:pP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3830219-BB65-B649-8272-C0D38968134B}" type="slidenum">
              <a:rPr lang="en-US" smtClean="0"/>
              <a:t>4</a:t>
            </a:fld>
            <a:endParaRPr lang="en-US"/>
          </a:p>
        </p:txBody>
      </p:sp>
    </p:spTree>
    <p:extLst>
      <p:ext uri="{BB962C8B-B14F-4D97-AF65-F5344CB8AC3E}">
        <p14:creationId xmlns:p14="http://schemas.microsoft.com/office/powerpoint/2010/main" val="36144044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spcBef>
                <a:spcPts val="0"/>
              </a:spcBef>
              <a:spcAft>
                <a:spcPts val="0"/>
              </a:spcAft>
              <a:buFont typeface="+mj-lt"/>
              <a:buAutoNum type="alphaLcPeriod"/>
            </a:pPr>
            <a:endParaRPr lang="en-US" sz="12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3830219-BB65-B649-8272-C0D38968134B}" type="slidenum">
              <a:rPr lang="en-US" smtClean="0"/>
              <a:t>5</a:t>
            </a:fld>
            <a:endParaRPr lang="en-US"/>
          </a:p>
        </p:txBody>
      </p:sp>
    </p:spTree>
    <p:extLst>
      <p:ext uri="{BB962C8B-B14F-4D97-AF65-F5344CB8AC3E}">
        <p14:creationId xmlns:p14="http://schemas.microsoft.com/office/powerpoint/2010/main" val="1089629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3830219-BB65-B649-8272-C0D38968134B}" type="slidenum">
              <a:rPr lang="en-US" smtClean="0"/>
              <a:t>6</a:t>
            </a:fld>
            <a:endParaRPr lang="en-US"/>
          </a:p>
        </p:txBody>
      </p:sp>
    </p:spTree>
    <p:extLst>
      <p:ext uri="{BB962C8B-B14F-4D97-AF65-F5344CB8AC3E}">
        <p14:creationId xmlns:p14="http://schemas.microsoft.com/office/powerpoint/2010/main" val="110188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lnSpc>
                <a:spcPct val="150000"/>
              </a:lnSpc>
              <a:buFont typeface="+mj-lt"/>
              <a:buAutoNum type="arabicPeriod"/>
            </a:pPr>
            <a:r>
              <a:rPr lang="en-US" dirty="0"/>
              <a:t>Historicizing the term “canon”</a:t>
            </a:r>
          </a:p>
          <a:p>
            <a:pPr marL="457200" indent="-457200">
              <a:lnSpc>
                <a:spcPct val="150000"/>
              </a:lnSpc>
              <a:buFont typeface="+mj-lt"/>
              <a:buAutoNum type="arabicPeriod"/>
            </a:pPr>
            <a:r>
              <a:rPr lang="en-US" dirty="0"/>
              <a:t>Expanding the definition in response to complicating factors in our current media landscape</a:t>
            </a:r>
          </a:p>
          <a:p>
            <a:pPr lvl="2">
              <a:lnSpc>
                <a:spcPct val="150000"/>
              </a:lnSpc>
            </a:pPr>
            <a:r>
              <a:rPr lang="en-US" dirty="0"/>
              <a:t>a media work—or information related to it—that (a) originates from an authorized, authorial, or acquired source, (b) aligns with narrative coherence, and (c) possesses the potential to reenter or impact the diegesis of future installments of the franchise</a:t>
            </a:r>
          </a:p>
          <a:p>
            <a:pPr marL="457200" indent="-457200">
              <a:lnSpc>
                <a:spcPct val="150000"/>
              </a:lnSpc>
              <a:buFont typeface="+mj-lt"/>
              <a:buAutoNum type="arabicPeriod"/>
            </a:pPr>
            <a:r>
              <a:rPr lang="en-US" dirty="0"/>
              <a:t>Case study: canonicity and the Marvel Cinematic Universe</a:t>
            </a:r>
          </a:p>
          <a:p>
            <a:pPr marL="457200" indent="-457200">
              <a:lnSpc>
                <a:spcPct val="150000"/>
              </a:lnSpc>
              <a:buFont typeface="+mj-lt"/>
              <a:buAutoNum type="arabicPeriod"/>
            </a:pPr>
            <a:r>
              <a:rPr lang="en-US" dirty="0"/>
              <a:t>Canon as a way to structure discussions of textual meaning</a:t>
            </a:r>
          </a:p>
          <a:p>
            <a:pPr>
              <a:lnSpc>
                <a:spcPct val="150000"/>
              </a:lnSpc>
            </a:pPr>
            <a:endParaRPr lang="en-US" dirty="0"/>
          </a:p>
        </p:txBody>
      </p:sp>
      <p:sp>
        <p:nvSpPr>
          <p:cNvPr id="4" name="Slide Number Placeholder 3"/>
          <p:cNvSpPr>
            <a:spLocks noGrp="1"/>
          </p:cNvSpPr>
          <p:nvPr>
            <p:ph type="sldNum" sz="quarter" idx="5"/>
          </p:nvPr>
        </p:nvSpPr>
        <p:spPr/>
        <p:txBody>
          <a:bodyPr/>
          <a:lstStyle/>
          <a:p>
            <a:fld id="{53830219-BB65-B649-8272-C0D38968134B}" type="slidenum">
              <a:rPr lang="en-US" smtClean="0"/>
              <a:t>7</a:t>
            </a:fld>
            <a:endParaRPr lang="en-US"/>
          </a:p>
        </p:txBody>
      </p:sp>
    </p:spTree>
    <p:extLst>
      <p:ext uri="{BB962C8B-B14F-4D97-AF65-F5344CB8AC3E}">
        <p14:creationId xmlns:p14="http://schemas.microsoft.com/office/powerpoint/2010/main" val="2386762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“Canon” as a word has been entrenched in religious, literary, and knowledge canonization practices since before 1150 (Oxford English Dictionary, 2023).</a:t>
            </a:r>
          </a:p>
          <a:p>
            <a:endParaRPr lang="en-US" dirty="0"/>
          </a:p>
          <a:p>
            <a:r>
              <a:rPr lang="en-US" dirty="0"/>
              <a:t>— The University of Michigan’s Middle English Dictionary is a lexicon specific to the period of 1100-1500, and the two definitions it provides for “</a:t>
            </a:r>
            <a:r>
              <a:rPr lang="en-US" dirty="0" err="1"/>
              <a:t>canǒun</a:t>
            </a:r>
            <a:r>
              <a:rPr lang="en-US" dirty="0"/>
              <a:t>” or “canon” are: “(a) Ecclesiastical law, canon law; also, an authoritative statement or writing of the Church; (b) a rule or principle; also, a rule or set of rules in written form, an authoritative statement” (The University of Michigan Library, n.d.-b, n.d.-a). </a:t>
            </a:r>
          </a:p>
          <a:p>
            <a:endParaRPr lang="en-US" dirty="0"/>
          </a:p>
          <a:p>
            <a:r>
              <a:rPr lang="en-US" dirty="0"/>
              <a:t>— This definition both substantiates the religious connotations of the word and generalizes the application of it to an exertion of authority.</a:t>
            </a:r>
          </a:p>
        </p:txBody>
      </p:sp>
      <p:sp>
        <p:nvSpPr>
          <p:cNvPr id="4" name="Slide Number Placeholder 3"/>
          <p:cNvSpPr>
            <a:spLocks noGrp="1"/>
          </p:cNvSpPr>
          <p:nvPr>
            <p:ph type="sldNum" sz="quarter" idx="5"/>
          </p:nvPr>
        </p:nvSpPr>
        <p:spPr/>
        <p:txBody>
          <a:bodyPr/>
          <a:lstStyle/>
          <a:p>
            <a:fld id="{53830219-BB65-B649-8272-C0D38968134B}" type="slidenum">
              <a:rPr lang="en-US" smtClean="0"/>
              <a:t>8</a:t>
            </a:fld>
            <a:endParaRPr lang="en-US"/>
          </a:p>
        </p:txBody>
      </p:sp>
    </p:spTree>
    <p:extLst>
      <p:ext uri="{BB962C8B-B14F-4D97-AF65-F5344CB8AC3E}">
        <p14:creationId xmlns:p14="http://schemas.microsoft.com/office/powerpoint/2010/main" val="2263559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mj-lt"/>
              <a:buAutoNum type="alphaLcPeriod"/>
            </a:pPr>
            <a:r>
              <a:rPr lang="en-US" dirty="0"/>
              <a:t>Academic</a:t>
            </a:r>
          </a:p>
          <a:p>
            <a:pPr marL="685800" lvl="1" indent="-228600">
              <a:buFont typeface="+mj-lt"/>
              <a:buAutoNum type="alphaLcPeriod"/>
            </a:pPr>
            <a:r>
              <a:rPr lang="en-US" dirty="0"/>
              <a:t>Probably the sense of the word we hear most in the Academy</a:t>
            </a:r>
          </a:p>
          <a:p>
            <a:pPr marL="685800" lvl="1" indent="-228600">
              <a:buFont typeface="+mj-lt"/>
              <a:buAutoNum type="alphaLcPeriod"/>
            </a:pPr>
            <a:r>
              <a:rPr lang="en-US" dirty="0"/>
              <a:t>“Canon” of texts and theory</a:t>
            </a:r>
          </a:p>
          <a:p>
            <a:pPr marL="1143000" lvl="2" indent="-228600">
              <a:buFont typeface="+mj-lt"/>
              <a:buAutoNum type="romanLcPeriod"/>
            </a:pPr>
            <a:r>
              <a:rPr lang="en-US" dirty="0"/>
              <a:t>Canonic Texts in Media Research: Are There Any? Should There Be? How About These? (Katz et al., 2003)</a:t>
            </a:r>
          </a:p>
          <a:p>
            <a:pPr marL="1143000" lvl="2" indent="-228600">
              <a:buFont typeface="+mj-lt"/>
              <a:buAutoNum type="romanLcPeriod"/>
            </a:pPr>
            <a:r>
              <a:rPr lang="en-US" dirty="0"/>
              <a:t>“The Disavowal of Race in Communication Theory” — Paula </a:t>
            </a:r>
            <a:r>
              <a:rPr lang="en-US" dirty="0" err="1"/>
              <a:t>Chakravartty</a:t>
            </a:r>
            <a:r>
              <a:rPr lang="en-US" dirty="0"/>
              <a:t> and Sarah J. Jackson (2020, p. 215)</a:t>
            </a:r>
            <a:br>
              <a:rPr lang="en-US" dirty="0"/>
            </a:br>
            <a:endParaRPr lang="en-US" dirty="0"/>
          </a:p>
          <a:p>
            <a:pPr marL="285750" indent="-285750">
              <a:buFont typeface="+mj-lt"/>
              <a:buAutoNum type="alphaLcPeriod"/>
            </a:pPr>
            <a:r>
              <a:rPr lang="en-US" dirty="0"/>
              <a:t>Media</a:t>
            </a:r>
          </a:p>
          <a:p>
            <a:pPr marL="685800" lvl="1" indent="-228600">
              <a:buFont typeface="+mj-lt"/>
              <a:buAutoNum type="alphaLcPeriod"/>
            </a:pPr>
            <a:r>
              <a:rPr lang="en-US" dirty="0"/>
              <a:t>“Canon” of texts studied </a:t>
            </a:r>
          </a:p>
          <a:p>
            <a:pPr marL="1143000" lvl="2" indent="-228600">
              <a:buFont typeface="+mj-lt"/>
              <a:buAutoNum type="romanLcPeriod"/>
            </a:pPr>
            <a:r>
              <a:rPr lang="en-US" dirty="0"/>
              <a:t>Helen Wheatley — Gothic Television (2006, pp. 1–2)</a:t>
            </a:r>
          </a:p>
          <a:p>
            <a:pPr marL="1143000" lvl="2" indent="-228600">
              <a:buFont typeface="+mj-lt"/>
              <a:buAutoNum type="romanLcPeriod"/>
            </a:pPr>
            <a:r>
              <a:rPr lang="en-US" dirty="0"/>
              <a:t>Jason </a:t>
            </a:r>
            <a:r>
              <a:rPr lang="en-US" dirty="0" err="1"/>
              <a:t>Mittell</a:t>
            </a:r>
            <a:r>
              <a:rPr lang="en-US" dirty="0"/>
              <a:t> — Complex TV: The Poetics of Contemporary Television Storytelling  (2015, pp. 14–15)</a:t>
            </a:r>
          </a:p>
          <a:p>
            <a:pPr marL="685800" lvl="1" indent="-228600">
              <a:buFont typeface="+mj-lt"/>
              <a:buAutoNum type="alphaLcPeriod"/>
            </a:pPr>
            <a:r>
              <a:rPr lang="en-US" dirty="0"/>
              <a:t>Both lineages impact how “canon” is utilized in media contexts</a:t>
            </a:r>
          </a:p>
          <a:p>
            <a:pPr marL="1143000" lvl="2" indent="-228600">
              <a:buFont typeface="+mj-lt"/>
              <a:buAutoNum type="romanLcPeriod"/>
            </a:pPr>
            <a:r>
              <a:rPr lang="en-US" dirty="0"/>
              <a:t>Compiled lists of works</a:t>
            </a:r>
          </a:p>
          <a:p>
            <a:pPr marL="1143000" lvl="2" indent="-228600">
              <a:buFont typeface="+mj-lt"/>
              <a:buAutoNum type="romanLcPeriod"/>
            </a:pPr>
            <a:r>
              <a:rPr lang="en-US" dirty="0"/>
              <a:t>Veneration of authenticity and authority</a:t>
            </a:r>
          </a:p>
          <a:p>
            <a:pPr marL="1143000" lvl="2" indent="-228600">
              <a:buFont typeface="+mj-lt"/>
              <a:buAutoNum type="romanLcPeriod"/>
            </a:pPr>
            <a:r>
              <a:rPr lang="en-US" dirty="0"/>
              <a:t>Contented boundaries of value and prioritization </a:t>
            </a:r>
          </a:p>
        </p:txBody>
      </p:sp>
      <p:sp>
        <p:nvSpPr>
          <p:cNvPr id="4" name="Slide Number Placeholder 3"/>
          <p:cNvSpPr>
            <a:spLocks noGrp="1"/>
          </p:cNvSpPr>
          <p:nvPr>
            <p:ph type="sldNum" sz="quarter" idx="5"/>
          </p:nvPr>
        </p:nvSpPr>
        <p:spPr/>
        <p:txBody>
          <a:bodyPr/>
          <a:lstStyle/>
          <a:p>
            <a:fld id="{53830219-BB65-B649-8272-C0D38968134B}" type="slidenum">
              <a:rPr lang="en-US" smtClean="0"/>
              <a:t>9</a:t>
            </a:fld>
            <a:endParaRPr lang="en-US"/>
          </a:p>
        </p:txBody>
      </p:sp>
    </p:spTree>
    <p:extLst>
      <p:ext uri="{BB962C8B-B14F-4D97-AF65-F5344CB8AC3E}">
        <p14:creationId xmlns:p14="http://schemas.microsoft.com/office/powerpoint/2010/main" val="2622753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03645-DCFE-47FC-8A66-F9A45A422ED9}"/>
              </a:ext>
            </a:extLst>
          </p:cNvPr>
          <p:cNvSpPr>
            <a:spLocks noGrp="1"/>
          </p:cNvSpPr>
          <p:nvPr>
            <p:ph type="ctrTitle"/>
          </p:nvPr>
        </p:nvSpPr>
        <p:spPr>
          <a:xfrm>
            <a:off x="3221150" y="1247140"/>
            <a:ext cx="7891760" cy="3450844"/>
          </a:xfrm>
        </p:spPr>
        <p:txBody>
          <a:bodyPr anchor="t"/>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AD509FA-7BD7-4D45-998F-0E43038F179C}"/>
              </a:ext>
            </a:extLst>
          </p:cNvPr>
          <p:cNvSpPr>
            <a:spLocks noGrp="1"/>
          </p:cNvSpPr>
          <p:nvPr>
            <p:ph type="subTitle" idx="1"/>
          </p:nvPr>
        </p:nvSpPr>
        <p:spPr>
          <a:xfrm>
            <a:off x="3221150" y="4818126"/>
            <a:ext cx="7891760" cy="1268984"/>
          </a:xfrm>
        </p:spPr>
        <p:txBody>
          <a:bodyPr anchor="b"/>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Rectangle 8">
            <a:extLst>
              <a:ext uri="{FF2B5EF4-FFF2-40B4-BE49-F238E27FC236}">
                <a16:creationId xmlns:a16="http://schemas.microsoft.com/office/drawing/2014/main" id="{2D03A0B2-4A2F-D846-A5E6-FB7CB9A031F7}"/>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Playfair Display" pitchFamily="2" charset="77"/>
            </a:endParaRPr>
          </a:p>
        </p:txBody>
      </p:sp>
      <p:sp>
        <p:nvSpPr>
          <p:cNvPr id="10" name="Rectangle 9">
            <a:extLst>
              <a:ext uri="{FF2B5EF4-FFF2-40B4-BE49-F238E27FC236}">
                <a16:creationId xmlns:a16="http://schemas.microsoft.com/office/drawing/2014/main" id="{7F573F1D-73A7-FB41-BCAD-FC9AA7DEF4F5}"/>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Playfair Display" pitchFamily="2" charset="77"/>
            </a:endParaRPr>
          </a:p>
        </p:txBody>
      </p:sp>
      <p:sp>
        <p:nvSpPr>
          <p:cNvPr id="7" name="Date Placeholder 6">
            <a:extLst>
              <a:ext uri="{FF2B5EF4-FFF2-40B4-BE49-F238E27FC236}">
                <a16:creationId xmlns:a16="http://schemas.microsoft.com/office/drawing/2014/main" id="{DDCFA51C-E4FE-4BF2-A2DD-E32DE57D8AD0}"/>
              </a:ext>
            </a:extLst>
          </p:cNvPr>
          <p:cNvSpPr>
            <a:spLocks noGrp="1"/>
          </p:cNvSpPr>
          <p:nvPr>
            <p:ph type="dt" sz="half" idx="10"/>
          </p:nvPr>
        </p:nvSpPr>
        <p:spPr/>
        <p:txBody>
          <a:bodyPr/>
          <a:lstStyle/>
          <a:p>
            <a:pPr algn="r"/>
            <a:fld id="{1449AA12-8195-4182-A7AC-2E7E59DFBDAF}" type="datetimeFigureOut">
              <a:rPr lang="en-US" smtClean="0"/>
              <a:pPr algn="r"/>
              <a:t>3/15/24</a:t>
            </a:fld>
            <a:endParaRPr lang="en-US"/>
          </a:p>
        </p:txBody>
      </p:sp>
      <p:sp>
        <p:nvSpPr>
          <p:cNvPr id="8" name="Footer Placeholder 7">
            <a:extLst>
              <a:ext uri="{FF2B5EF4-FFF2-40B4-BE49-F238E27FC236}">
                <a16:creationId xmlns:a16="http://schemas.microsoft.com/office/drawing/2014/main" id="{5A438448-FC2D-4A2F-B7C0-04AC50311EAA}"/>
              </a:ext>
            </a:extLst>
          </p:cNvPr>
          <p:cNvSpPr>
            <a:spLocks noGrp="1"/>
          </p:cNvSpPr>
          <p:nvPr>
            <p:ph type="ftr" sz="quarter" idx="11"/>
          </p:nvPr>
        </p:nvSpPr>
        <p:spPr>
          <a:xfrm>
            <a:off x="3221150" y="6292850"/>
            <a:ext cx="4114800" cy="365125"/>
          </a:xfrm>
        </p:spPr>
        <p:txBody>
          <a:bodyPr/>
          <a:lstStyle/>
          <a:p>
            <a:pPr algn="l"/>
            <a:endParaRPr lang="en-US" dirty="0"/>
          </a:p>
        </p:txBody>
      </p:sp>
      <p:sp>
        <p:nvSpPr>
          <p:cNvPr id="11" name="Slide Number Placeholder 10">
            <a:extLst>
              <a:ext uri="{FF2B5EF4-FFF2-40B4-BE49-F238E27FC236}">
                <a16:creationId xmlns:a16="http://schemas.microsoft.com/office/drawing/2014/main" id="{3B07C67E-EAD9-47D8-9559-4E091BC03BA8}"/>
              </a:ext>
            </a:extLst>
          </p:cNvPr>
          <p:cNvSpPr>
            <a:spLocks noGrp="1"/>
          </p:cNvSpPr>
          <p:nvPr>
            <p:ph type="sldNum" sz="quarter" idx="12"/>
          </p:nvPr>
        </p:nvSpPr>
        <p:spPr/>
        <p:txBody>
          <a:bodyPr/>
          <a:lstStyle/>
          <a:p>
            <a:fld id="{14DFC975-2FD7-44A5-9E78-ECBA46156075}" type="slidenum">
              <a:rPr lang="en-US" smtClean="0"/>
              <a:t>‹#›</a:t>
            </a:fld>
            <a:endParaRPr lang="en-US"/>
          </a:p>
        </p:txBody>
      </p:sp>
    </p:spTree>
    <p:extLst>
      <p:ext uri="{BB962C8B-B14F-4D97-AF65-F5344CB8AC3E}">
        <p14:creationId xmlns:p14="http://schemas.microsoft.com/office/powerpoint/2010/main" val="318236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C53B0-59B2-4B39-93E0-DCFBB932C82A}"/>
              </a:ext>
            </a:extLst>
          </p:cNvPr>
          <p:cNvSpPr>
            <a:spLocks noGrp="1"/>
          </p:cNvSpPr>
          <p:nvPr>
            <p:ph type="title"/>
          </p:nvPr>
        </p:nvSpPr>
        <p:spPr>
          <a:xfrm>
            <a:off x="1587710" y="455362"/>
            <a:ext cx="9525200" cy="155041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18C5F7B-98AC-425B-80BD-6C6F3032D0CE}"/>
              </a:ext>
            </a:extLst>
          </p:cNvPr>
          <p:cNvSpPr>
            <a:spLocks noGrp="1"/>
          </p:cNvSpPr>
          <p:nvPr>
            <p:ph type="body" orient="vert" idx="1"/>
          </p:nvPr>
        </p:nvSpPr>
        <p:spPr>
          <a:xfrm>
            <a:off x="1587710" y="2160016"/>
            <a:ext cx="9525200" cy="39261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C88C2EE-2433-424A-878C-24514FF5D44F}"/>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5" name="Footer Placeholder 4">
            <a:extLst>
              <a:ext uri="{FF2B5EF4-FFF2-40B4-BE49-F238E27FC236}">
                <a16:creationId xmlns:a16="http://schemas.microsoft.com/office/drawing/2014/main" id="{1FFEFD20-ADE2-40F3-A071-6D1E97F8F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B7D1D5-5E92-48E1-9475-EC122D3FE61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60FCF945-5CF3-5542-A36A-9CBB738E735E}"/>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
        <p:nvSpPr>
          <p:cNvPr id="10" name="Rectangle 9">
            <a:extLst>
              <a:ext uri="{FF2B5EF4-FFF2-40B4-BE49-F238E27FC236}">
                <a16:creationId xmlns:a16="http://schemas.microsoft.com/office/drawing/2014/main" id="{53C7D61B-66C5-4341-8F2D-129A9E4D8283}"/>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Tree>
    <p:extLst>
      <p:ext uri="{BB962C8B-B14F-4D97-AF65-F5344CB8AC3E}">
        <p14:creationId xmlns:p14="http://schemas.microsoft.com/office/powerpoint/2010/main" val="2057495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47FBCF-6EDB-4883-92D4-612F4D1C5589}"/>
              </a:ext>
            </a:extLst>
          </p:cNvPr>
          <p:cNvSpPr>
            <a:spLocks noGrp="1"/>
          </p:cNvSpPr>
          <p:nvPr>
            <p:ph type="title" orient="vert"/>
          </p:nvPr>
        </p:nvSpPr>
        <p:spPr>
          <a:xfrm>
            <a:off x="8846380" y="565149"/>
            <a:ext cx="2266530" cy="561181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9D2DF8-B588-416F-AA11-9F3A0DDE6765}"/>
              </a:ext>
            </a:extLst>
          </p:cNvPr>
          <p:cNvSpPr>
            <a:spLocks noGrp="1"/>
          </p:cNvSpPr>
          <p:nvPr>
            <p:ph type="body" orient="vert" idx="1"/>
          </p:nvPr>
        </p:nvSpPr>
        <p:spPr>
          <a:xfrm>
            <a:off x="1587710" y="565149"/>
            <a:ext cx="7088929" cy="5611813"/>
          </a:xfrm>
        </p:spPr>
        <p:txBody>
          <a:bodyPr vert="eaVert"/>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72F7B1D-405D-4EE7-9A23-3F21916C9503}"/>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5" name="Footer Placeholder 4">
            <a:extLst>
              <a:ext uri="{FF2B5EF4-FFF2-40B4-BE49-F238E27FC236}">
                <a16:creationId xmlns:a16="http://schemas.microsoft.com/office/drawing/2014/main" id="{D27B9304-686C-431A-8E7F-D9DD19F4DF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A240B-DB2E-46ED-8AC6-744B2C1C70E3}"/>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2F275F2C-778B-864A-8379-6D0726B18FDC}"/>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
        <p:nvSpPr>
          <p:cNvPr id="10" name="Rectangle 9">
            <a:extLst>
              <a:ext uri="{FF2B5EF4-FFF2-40B4-BE49-F238E27FC236}">
                <a16:creationId xmlns:a16="http://schemas.microsoft.com/office/drawing/2014/main" id="{F70051C8-76B3-384B-BCF1-60BB80301FCD}"/>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Tree>
    <p:extLst>
      <p:ext uri="{BB962C8B-B14F-4D97-AF65-F5344CB8AC3E}">
        <p14:creationId xmlns:p14="http://schemas.microsoft.com/office/powerpoint/2010/main" val="59398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5DD8-8608-4B55-96D8-0AB848C02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A3CC0B-7B21-422D-937D-FBD49EE9397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0EAFA-89BC-43E9-8EB9-B6B3CD136E43}"/>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5" name="Footer Placeholder 4">
            <a:extLst>
              <a:ext uri="{FF2B5EF4-FFF2-40B4-BE49-F238E27FC236}">
                <a16:creationId xmlns:a16="http://schemas.microsoft.com/office/drawing/2014/main" id="{A3850944-70C2-487F-A102-58CDFB94C3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77B7B8-A972-455E-9D8C-9B8026A5306D}"/>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51" name="Rectangle 50">
            <a:extLst>
              <a:ext uri="{FF2B5EF4-FFF2-40B4-BE49-F238E27FC236}">
                <a16:creationId xmlns:a16="http://schemas.microsoft.com/office/drawing/2014/main" id="{CCC95119-6D9D-3542-9E0E-4171B33DC9C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
        <p:nvSpPr>
          <p:cNvPr id="52" name="Rectangle 51">
            <a:extLst>
              <a:ext uri="{FF2B5EF4-FFF2-40B4-BE49-F238E27FC236}">
                <a16:creationId xmlns:a16="http://schemas.microsoft.com/office/drawing/2014/main" id="{EFC92F19-7317-314C-81B7-43B8B687F4E4}"/>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Tree>
    <p:extLst>
      <p:ext uri="{BB962C8B-B14F-4D97-AF65-F5344CB8AC3E}">
        <p14:creationId xmlns:p14="http://schemas.microsoft.com/office/powerpoint/2010/main" val="847200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087F2-AA0E-4F0C-9AD6-2353021573D7}"/>
              </a:ext>
            </a:extLst>
          </p:cNvPr>
          <p:cNvSpPr>
            <a:spLocks noGrp="1"/>
          </p:cNvSpPr>
          <p:nvPr>
            <p:ph type="title"/>
          </p:nvPr>
        </p:nvSpPr>
        <p:spPr>
          <a:xfrm>
            <a:off x="3221150" y="1251674"/>
            <a:ext cx="7891760" cy="2914688"/>
          </a:xfrm>
        </p:spPr>
        <p:txBody>
          <a:bodyPr anchor="t"/>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7937807-96B8-4061-A845-1287216BF53B}"/>
              </a:ext>
            </a:extLst>
          </p:cNvPr>
          <p:cNvSpPr>
            <a:spLocks noGrp="1"/>
          </p:cNvSpPr>
          <p:nvPr>
            <p:ph type="body" idx="1"/>
          </p:nvPr>
        </p:nvSpPr>
        <p:spPr>
          <a:xfrm>
            <a:off x="3221150" y="4818126"/>
            <a:ext cx="7891760" cy="1271524"/>
          </a:xfrm>
        </p:spPr>
        <p:txBody>
          <a:bodyPr anchor="b"/>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2AF346-9503-4767-BCB4-84B823E27419}"/>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5" name="Footer Placeholder 4">
            <a:extLst>
              <a:ext uri="{FF2B5EF4-FFF2-40B4-BE49-F238E27FC236}">
                <a16:creationId xmlns:a16="http://schemas.microsoft.com/office/drawing/2014/main" id="{5259605B-A39D-4BEE-B46F-16CF13FA0BA7}"/>
              </a:ext>
            </a:extLst>
          </p:cNvPr>
          <p:cNvSpPr>
            <a:spLocks noGrp="1"/>
          </p:cNvSpPr>
          <p:nvPr>
            <p:ph type="ftr" sz="quarter" idx="11"/>
          </p:nvPr>
        </p:nvSpPr>
        <p:spPr>
          <a:xfrm>
            <a:off x="3221150" y="6292850"/>
            <a:ext cx="4114800" cy="365125"/>
          </a:xfrm>
        </p:spPr>
        <p:txBody>
          <a:bodyPr/>
          <a:lstStyle/>
          <a:p>
            <a:endParaRPr lang="en-US"/>
          </a:p>
        </p:txBody>
      </p:sp>
      <p:sp>
        <p:nvSpPr>
          <p:cNvPr id="6" name="Slide Number Placeholder 5">
            <a:extLst>
              <a:ext uri="{FF2B5EF4-FFF2-40B4-BE49-F238E27FC236}">
                <a16:creationId xmlns:a16="http://schemas.microsoft.com/office/drawing/2014/main" id="{2575834A-942D-410B-A430-43F9E01FC5F9}"/>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9" name="Rectangle 8">
            <a:extLst>
              <a:ext uri="{FF2B5EF4-FFF2-40B4-BE49-F238E27FC236}">
                <a16:creationId xmlns:a16="http://schemas.microsoft.com/office/drawing/2014/main" id="{4AD199D5-C485-D449-9804-F755E0907B51}"/>
              </a:ext>
            </a:extLst>
          </p:cNvPr>
          <p:cNvSpPr/>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Playfair Display" pitchFamily="2" charset="77"/>
            </a:endParaRPr>
          </a:p>
        </p:txBody>
      </p:sp>
      <p:sp>
        <p:nvSpPr>
          <p:cNvPr id="10" name="Rectangle 9">
            <a:extLst>
              <a:ext uri="{FF2B5EF4-FFF2-40B4-BE49-F238E27FC236}">
                <a16:creationId xmlns:a16="http://schemas.microsoft.com/office/drawing/2014/main" id="{4290D1A7-C550-2540-86C9-EB0FB2EB2E71}"/>
              </a:ext>
            </a:extLst>
          </p:cNvPr>
          <p:cNvSpPr/>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b="0" i="0" dirty="0">
              <a:latin typeface="Playfair Display" pitchFamily="2" charset="77"/>
            </a:endParaRPr>
          </a:p>
        </p:txBody>
      </p:sp>
    </p:spTree>
    <p:extLst>
      <p:ext uri="{BB962C8B-B14F-4D97-AF65-F5344CB8AC3E}">
        <p14:creationId xmlns:p14="http://schemas.microsoft.com/office/powerpoint/2010/main" val="439867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CAD2-C321-4E81-AEBE-696A90E2D9A4}"/>
              </a:ext>
            </a:extLst>
          </p:cNvPr>
          <p:cNvSpPr>
            <a:spLocks noGrp="1"/>
          </p:cNvSpPr>
          <p:nvPr>
            <p:ph type="title"/>
          </p:nvPr>
        </p:nvSpPr>
        <p:spPr>
          <a:xfrm>
            <a:off x="1587710" y="455362"/>
            <a:ext cx="9486690" cy="155041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EF20CD1-0E09-4415-911C-0F5B7341DD80}"/>
              </a:ext>
            </a:extLst>
          </p:cNvPr>
          <p:cNvSpPr>
            <a:spLocks noGrp="1"/>
          </p:cNvSpPr>
          <p:nvPr>
            <p:ph sz="half" idx="1"/>
          </p:nvPr>
        </p:nvSpPr>
        <p:spPr>
          <a:xfrm>
            <a:off x="1587709" y="2160016"/>
            <a:ext cx="4425437" cy="39270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A963EDD-031A-49CA-9130-067550BD0D55}"/>
              </a:ext>
            </a:extLst>
          </p:cNvPr>
          <p:cNvSpPr>
            <a:spLocks noGrp="1"/>
          </p:cNvSpPr>
          <p:nvPr>
            <p:ph sz="half" idx="2"/>
          </p:nvPr>
        </p:nvSpPr>
        <p:spPr>
          <a:xfrm>
            <a:off x="6648963" y="2160016"/>
            <a:ext cx="4425437" cy="39270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0808E79-A0BE-49F3-AE92-7EE5CC78F1A6}"/>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6" name="Footer Placeholder 5">
            <a:extLst>
              <a:ext uri="{FF2B5EF4-FFF2-40B4-BE49-F238E27FC236}">
                <a16:creationId xmlns:a16="http://schemas.microsoft.com/office/drawing/2014/main" id="{2898B87C-BF1E-47CF-9A4E-FD4BE32C0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C06E71-46F6-469C-A9CA-E707EBE51B58}"/>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052659F6-6B3B-A545-A45F-FAD238210D47}"/>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
        <p:nvSpPr>
          <p:cNvPr id="11" name="Rectangle 10">
            <a:extLst>
              <a:ext uri="{FF2B5EF4-FFF2-40B4-BE49-F238E27FC236}">
                <a16:creationId xmlns:a16="http://schemas.microsoft.com/office/drawing/2014/main" id="{B80637F8-15DE-2240-8BF8-D6E57A337B1A}"/>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Tree>
    <p:extLst>
      <p:ext uri="{BB962C8B-B14F-4D97-AF65-F5344CB8AC3E}">
        <p14:creationId xmlns:p14="http://schemas.microsoft.com/office/powerpoint/2010/main" val="3233752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3B26D-64DE-4314-8BD2-25FD618FB46D}"/>
              </a:ext>
            </a:extLst>
          </p:cNvPr>
          <p:cNvSpPr>
            <a:spLocks noGrp="1"/>
          </p:cNvSpPr>
          <p:nvPr>
            <p:ph type="title"/>
          </p:nvPr>
        </p:nvSpPr>
        <p:spPr>
          <a:xfrm>
            <a:off x="1591056" y="457200"/>
            <a:ext cx="9521854" cy="155448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9D77613-5CEE-4B05-A937-CD43EAAABF38}"/>
              </a:ext>
            </a:extLst>
          </p:cNvPr>
          <p:cNvSpPr>
            <a:spLocks noGrp="1"/>
          </p:cNvSpPr>
          <p:nvPr>
            <p:ph type="body" idx="1"/>
          </p:nvPr>
        </p:nvSpPr>
        <p:spPr>
          <a:xfrm>
            <a:off x="1591057"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43E4779-3B5A-4993-9C7F-FB19F1633F5D}"/>
              </a:ext>
            </a:extLst>
          </p:cNvPr>
          <p:cNvSpPr>
            <a:spLocks noGrp="1"/>
          </p:cNvSpPr>
          <p:nvPr>
            <p:ph sz="half" idx="2"/>
          </p:nvPr>
        </p:nvSpPr>
        <p:spPr>
          <a:xfrm>
            <a:off x="1591056" y="2988998"/>
            <a:ext cx="4425697" cy="3098112"/>
          </a:xfrm>
        </p:spPr>
        <p:txBody>
          <a:bodyPr/>
          <a:lstStyle>
            <a:lvl1pPr>
              <a:defRPr sz="2000"/>
            </a:lvl1pPr>
            <a:lvl2pPr>
              <a:defRPr sz="1800"/>
            </a:lvl2pPr>
            <a:lvl3pPr>
              <a:defRPr sz="1600"/>
            </a:lvl3pPr>
            <a:lvl4pPr>
              <a:defRPr sz="14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1081A-685C-4C18-9AE9-425106A02F6B}"/>
              </a:ext>
            </a:extLst>
          </p:cNvPr>
          <p:cNvSpPr>
            <a:spLocks noGrp="1"/>
          </p:cNvSpPr>
          <p:nvPr>
            <p:ph type="body" sz="quarter" idx="3"/>
          </p:nvPr>
        </p:nvSpPr>
        <p:spPr>
          <a:xfrm>
            <a:off x="6687214" y="2165086"/>
            <a:ext cx="4425696" cy="823912"/>
          </a:xfrm>
        </p:spPr>
        <p:txBody>
          <a:bodyPr anchor="b">
            <a:normAutofit/>
          </a:bodyPr>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780F424-FE3A-4B7D-B60C-7AEA2118A585}"/>
              </a:ext>
            </a:extLst>
          </p:cNvPr>
          <p:cNvSpPr>
            <a:spLocks noGrp="1"/>
          </p:cNvSpPr>
          <p:nvPr>
            <p:ph sz="quarter" idx="4"/>
          </p:nvPr>
        </p:nvSpPr>
        <p:spPr>
          <a:xfrm>
            <a:off x="6687214" y="2988998"/>
            <a:ext cx="4425696" cy="3098112"/>
          </a:xfrm>
        </p:spPr>
        <p:txBody>
          <a:bodyPr/>
          <a:lstStyle>
            <a:lvl1pPr>
              <a:defRPr sz="2000"/>
            </a:lvl1pPr>
            <a:lvl2pPr>
              <a:defRPr sz="1800"/>
            </a:lvl2pPr>
            <a:lvl3pPr>
              <a:defRPr sz="1600"/>
            </a:lvl3pPr>
            <a:lvl4pPr>
              <a:defRPr sz="1400"/>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4D2A96-CD7D-41BC-BDBE-5E29B7C0B325}"/>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8" name="Footer Placeholder 7">
            <a:extLst>
              <a:ext uri="{FF2B5EF4-FFF2-40B4-BE49-F238E27FC236}">
                <a16:creationId xmlns:a16="http://schemas.microsoft.com/office/drawing/2014/main" id="{2CD1471D-6DDE-4E56-84E9-48136966A9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A3F451-CF28-4F57-B844-52A665440A0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2" name="Rectangle 11">
            <a:extLst>
              <a:ext uri="{FF2B5EF4-FFF2-40B4-BE49-F238E27FC236}">
                <a16:creationId xmlns:a16="http://schemas.microsoft.com/office/drawing/2014/main" id="{2D1FA03E-7A83-AB41-BB4B-25B04946559A}"/>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
        <p:nvSpPr>
          <p:cNvPr id="13" name="Rectangle 12">
            <a:extLst>
              <a:ext uri="{FF2B5EF4-FFF2-40B4-BE49-F238E27FC236}">
                <a16:creationId xmlns:a16="http://schemas.microsoft.com/office/drawing/2014/main" id="{17702630-3C98-A142-9D04-1D852974DC2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Tree>
    <p:extLst>
      <p:ext uri="{BB962C8B-B14F-4D97-AF65-F5344CB8AC3E}">
        <p14:creationId xmlns:p14="http://schemas.microsoft.com/office/powerpoint/2010/main" val="2314283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22D7A-4502-49C3-BAFB-6D46F7A2E2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AB67EE-A167-43D1-9C58-7B736CF28B64}"/>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4" name="Footer Placeholder 3">
            <a:extLst>
              <a:ext uri="{FF2B5EF4-FFF2-40B4-BE49-F238E27FC236}">
                <a16:creationId xmlns:a16="http://schemas.microsoft.com/office/drawing/2014/main" id="{3C5605B7-599B-450E-9E8D-2A9AE3F30F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5BD2B1-8C5F-430B-A0F2-CD5281AB75E2}"/>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8" name="Rectangle 7">
            <a:extLst>
              <a:ext uri="{FF2B5EF4-FFF2-40B4-BE49-F238E27FC236}">
                <a16:creationId xmlns:a16="http://schemas.microsoft.com/office/drawing/2014/main" id="{1DBA877B-B45A-BD48-8FC8-E752E7D7174F}"/>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
        <p:nvSpPr>
          <p:cNvPr id="9" name="Rectangle 8">
            <a:extLst>
              <a:ext uri="{FF2B5EF4-FFF2-40B4-BE49-F238E27FC236}">
                <a16:creationId xmlns:a16="http://schemas.microsoft.com/office/drawing/2014/main" id="{DBF3343D-2AFA-B544-B40A-315F5EC680B6}"/>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Tree>
    <p:extLst>
      <p:ext uri="{BB962C8B-B14F-4D97-AF65-F5344CB8AC3E}">
        <p14:creationId xmlns:p14="http://schemas.microsoft.com/office/powerpoint/2010/main" val="172373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08016-71BA-4CD3-918D-51613F7F4DF5}"/>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3" name="Footer Placeholder 2">
            <a:extLst>
              <a:ext uri="{FF2B5EF4-FFF2-40B4-BE49-F238E27FC236}">
                <a16:creationId xmlns:a16="http://schemas.microsoft.com/office/drawing/2014/main" id="{95B24F46-0425-47C6-9FFB-F69AFFFE89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CE7A99-1593-4189-A514-8209CC32A2EA}"/>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7" name="Rectangle 6">
            <a:extLst>
              <a:ext uri="{FF2B5EF4-FFF2-40B4-BE49-F238E27FC236}">
                <a16:creationId xmlns:a16="http://schemas.microsoft.com/office/drawing/2014/main" id="{11C15DFD-AB97-AB43-A6C9-2808708C91B4}"/>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
        <p:nvSpPr>
          <p:cNvPr id="8" name="Rectangle 7">
            <a:extLst>
              <a:ext uri="{FF2B5EF4-FFF2-40B4-BE49-F238E27FC236}">
                <a16:creationId xmlns:a16="http://schemas.microsoft.com/office/drawing/2014/main" id="{4A05BA89-ECA6-2247-ABBB-3C67160202E9}"/>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Tree>
    <p:extLst>
      <p:ext uri="{BB962C8B-B14F-4D97-AF65-F5344CB8AC3E}">
        <p14:creationId xmlns:p14="http://schemas.microsoft.com/office/powerpoint/2010/main" val="3829578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E933B-3FC6-4B08-9FBE-2DD48307A4D4}"/>
              </a:ext>
            </a:extLst>
          </p:cNvPr>
          <p:cNvSpPr>
            <a:spLocks noGrp="1"/>
          </p:cNvSpPr>
          <p:nvPr>
            <p:ph type="title"/>
          </p:nvPr>
        </p:nvSpPr>
        <p:spPr>
          <a:xfrm>
            <a:off x="1587712" y="455362"/>
            <a:ext cx="4043440" cy="1584512"/>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377FBD4A-4514-4DCE-8F18-914DF3F4EED1}"/>
              </a:ext>
            </a:extLst>
          </p:cNvPr>
          <p:cNvSpPr>
            <a:spLocks noGrp="1"/>
          </p:cNvSpPr>
          <p:nvPr>
            <p:ph idx="1"/>
          </p:nvPr>
        </p:nvSpPr>
        <p:spPr>
          <a:xfrm>
            <a:off x="6271232" y="565151"/>
            <a:ext cx="5358384" cy="5521960"/>
          </a:xfrm>
        </p:spPr>
        <p:txBody>
          <a:bodyPr>
            <a:normAutofit/>
          </a:bodyPr>
          <a:lstStyle>
            <a:lvl1pPr>
              <a:defRPr sz="2200"/>
            </a:lvl1pPr>
            <a:lvl2pPr>
              <a:defRPr sz="1900"/>
            </a:lvl2pPr>
            <a:lvl3pPr>
              <a:defRPr sz="1700"/>
            </a:lvl3pPr>
            <a:lvl4pPr>
              <a:defRPr sz="1500"/>
            </a:lvl4pPr>
            <a:lvl5pPr>
              <a:defRPr sz="15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AF18C85-0675-4202-B796-352766854939}"/>
              </a:ext>
            </a:extLst>
          </p:cNvPr>
          <p:cNvSpPr>
            <a:spLocks noGrp="1"/>
          </p:cNvSpPr>
          <p:nvPr>
            <p:ph type="body" sz="half" idx="2"/>
          </p:nvPr>
        </p:nvSpPr>
        <p:spPr>
          <a:xfrm>
            <a:off x="1587712" y="2039874"/>
            <a:ext cx="4043440"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0079E5-F934-4D04-866F-F7CB5B08ACC4}"/>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6" name="Footer Placeholder 5">
            <a:extLst>
              <a:ext uri="{FF2B5EF4-FFF2-40B4-BE49-F238E27FC236}">
                <a16:creationId xmlns:a16="http://schemas.microsoft.com/office/drawing/2014/main" id="{E705FC94-7915-439A-B937-F02D1BB03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69B19-4156-4584-B1DC-4F42F200B915}"/>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DC1B6031-8ABE-F648-8E05-3D08D0D54B53}"/>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
        <p:nvSpPr>
          <p:cNvPr id="11" name="Rectangle 10">
            <a:extLst>
              <a:ext uri="{FF2B5EF4-FFF2-40B4-BE49-F238E27FC236}">
                <a16:creationId xmlns:a16="http://schemas.microsoft.com/office/drawing/2014/main" id="{0DABD855-35E6-BE4F-8B03-FD12DDB32E10}"/>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Tree>
    <p:extLst>
      <p:ext uri="{BB962C8B-B14F-4D97-AF65-F5344CB8AC3E}">
        <p14:creationId xmlns:p14="http://schemas.microsoft.com/office/powerpoint/2010/main" val="3534573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E1F3B-090C-4BB5-84BE-8ED0FC5981A5}"/>
              </a:ext>
            </a:extLst>
          </p:cNvPr>
          <p:cNvSpPr>
            <a:spLocks noGrp="1"/>
          </p:cNvSpPr>
          <p:nvPr>
            <p:ph type="title"/>
          </p:nvPr>
        </p:nvSpPr>
        <p:spPr>
          <a:xfrm>
            <a:off x="1587711" y="455362"/>
            <a:ext cx="4043436" cy="1584512"/>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397C49E-9426-4B24-B2A7-C54B89DA60A3}"/>
              </a:ext>
            </a:extLst>
          </p:cNvPr>
          <p:cNvSpPr>
            <a:spLocks noGrp="1"/>
          </p:cNvSpPr>
          <p:nvPr>
            <p:ph type="pic" idx="1"/>
          </p:nvPr>
        </p:nvSpPr>
        <p:spPr>
          <a:xfrm>
            <a:off x="6271232" y="565150"/>
            <a:ext cx="5355607" cy="552267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DBC7F011-0A5F-44E9-88CD-C95A33351B45}"/>
              </a:ext>
            </a:extLst>
          </p:cNvPr>
          <p:cNvSpPr>
            <a:spLocks noGrp="1"/>
          </p:cNvSpPr>
          <p:nvPr>
            <p:ph type="body" sz="half" idx="2"/>
          </p:nvPr>
        </p:nvSpPr>
        <p:spPr>
          <a:xfrm>
            <a:off x="1587711" y="2039874"/>
            <a:ext cx="4043436" cy="38291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21C85-27BB-4533-A21B-C379FE03A944}"/>
              </a:ext>
            </a:extLst>
          </p:cNvPr>
          <p:cNvSpPr>
            <a:spLocks noGrp="1"/>
          </p:cNvSpPr>
          <p:nvPr>
            <p:ph type="dt" sz="half" idx="10"/>
          </p:nvPr>
        </p:nvSpPr>
        <p:spPr/>
        <p:txBody>
          <a:bodyPr/>
          <a:lstStyle/>
          <a:p>
            <a:fld id="{1449AA12-8195-4182-A7AC-2E7E59DFBDAF}" type="datetimeFigureOut">
              <a:rPr lang="en-US" smtClean="0"/>
              <a:t>3/15/24</a:t>
            </a:fld>
            <a:endParaRPr lang="en-US"/>
          </a:p>
        </p:txBody>
      </p:sp>
      <p:sp>
        <p:nvSpPr>
          <p:cNvPr id="6" name="Footer Placeholder 5">
            <a:extLst>
              <a:ext uri="{FF2B5EF4-FFF2-40B4-BE49-F238E27FC236}">
                <a16:creationId xmlns:a16="http://schemas.microsoft.com/office/drawing/2014/main" id="{35018850-01F1-4247-9BFD-1DDC5DDDC3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B365A9-4C28-480F-B370-2DFF234B73F7}"/>
              </a:ext>
            </a:extLst>
          </p:cNvPr>
          <p:cNvSpPr>
            <a:spLocks noGrp="1"/>
          </p:cNvSpPr>
          <p:nvPr>
            <p:ph type="sldNum" sz="quarter" idx="12"/>
          </p:nvPr>
        </p:nvSpPr>
        <p:spPr/>
        <p:txBody>
          <a:bodyPr/>
          <a:lstStyle/>
          <a:p>
            <a:fld id="{14DFC975-2FD7-44A5-9E78-ECBA46156075}" type="slidenum">
              <a:rPr lang="en-US" smtClean="0"/>
              <a:t>‹#›</a:t>
            </a:fld>
            <a:endParaRPr lang="en-US"/>
          </a:p>
        </p:txBody>
      </p:sp>
      <p:sp>
        <p:nvSpPr>
          <p:cNvPr id="10" name="Rectangle 9">
            <a:extLst>
              <a:ext uri="{FF2B5EF4-FFF2-40B4-BE49-F238E27FC236}">
                <a16:creationId xmlns:a16="http://schemas.microsoft.com/office/drawing/2014/main" id="{920EAFF3-0A84-F84B-90E4-A596F00B3DC2}"/>
              </a:ext>
            </a:extLst>
          </p:cNvPr>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
        <p:nvSpPr>
          <p:cNvPr id="11" name="Rectangle 10">
            <a:extLst>
              <a:ext uri="{FF2B5EF4-FFF2-40B4-BE49-F238E27FC236}">
                <a16:creationId xmlns:a16="http://schemas.microsoft.com/office/drawing/2014/main" id="{F8392559-3C15-B249-93C9-B0F7E9E5DDD8}"/>
              </a:ext>
            </a:extLst>
          </p:cNvPr>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Playfair Display" pitchFamily="2" charset="77"/>
            </a:endParaRPr>
          </a:p>
        </p:txBody>
      </p:sp>
    </p:spTree>
    <p:extLst>
      <p:ext uri="{BB962C8B-B14F-4D97-AF65-F5344CB8AC3E}">
        <p14:creationId xmlns:p14="http://schemas.microsoft.com/office/powerpoint/2010/main" val="24996952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7ACD69-D2F4-4938-B590-C414049017E0}"/>
              </a:ext>
            </a:extLst>
          </p:cNvPr>
          <p:cNvSpPr>
            <a:spLocks noGrp="1"/>
          </p:cNvSpPr>
          <p:nvPr>
            <p:ph type="title"/>
          </p:nvPr>
        </p:nvSpPr>
        <p:spPr>
          <a:xfrm>
            <a:off x="1587710" y="455362"/>
            <a:ext cx="9486690" cy="155041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2E762BD4-BA0F-4CA4-BAE3-DF2B5087C045}"/>
              </a:ext>
            </a:extLst>
          </p:cNvPr>
          <p:cNvSpPr>
            <a:spLocks noGrp="1"/>
          </p:cNvSpPr>
          <p:nvPr>
            <p:ph type="body" idx="1"/>
          </p:nvPr>
        </p:nvSpPr>
        <p:spPr>
          <a:xfrm>
            <a:off x="1587710" y="2160016"/>
            <a:ext cx="9486690" cy="392615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80B2FEE-249E-42F1-94D8-A8C0759EF471}"/>
              </a:ext>
            </a:extLst>
          </p:cNvPr>
          <p:cNvSpPr>
            <a:spLocks noGrp="1"/>
          </p:cNvSpPr>
          <p:nvPr>
            <p:ph type="dt" sz="half" idx="2"/>
          </p:nvPr>
        </p:nvSpPr>
        <p:spPr>
          <a:xfrm>
            <a:off x="8018632" y="6292850"/>
            <a:ext cx="3094278" cy="365125"/>
          </a:xfrm>
          <a:prstGeom prst="rect">
            <a:avLst/>
          </a:prstGeom>
        </p:spPr>
        <p:txBody>
          <a:bodyPr vert="horz" lIns="91440" tIns="45720" rIns="91440" bIns="45720" rtlCol="0" anchor="ctr"/>
          <a:lstStyle>
            <a:lvl1pPr algn="r">
              <a:defRPr sz="1100" b="0" i="0">
                <a:solidFill>
                  <a:schemeClr val="tx1">
                    <a:tint val="75000"/>
                  </a:schemeClr>
                </a:solidFill>
                <a:latin typeface="Playfair Display" pitchFamily="2" charset="77"/>
              </a:defRPr>
            </a:lvl1pPr>
          </a:lstStyle>
          <a:p>
            <a:fld id="{1449AA12-8195-4182-A7AC-2E7E59DFBDAF}" type="datetimeFigureOut">
              <a:rPr lang="en-US" smtClean="0"/>
              <a:pPr/>
              <a:t>3/15/24</a:t>
            </a:fld>
            <a:endParaRPr lang="en-US" dirty="0"/>
          </a:p>
        </p:txBody>
      </p:sp>
      <p:sp>
        <p:nvSpPr>
          <p:cNvPr id="5" name="Footer Placeholder 4">
            <a:extLst>
              <a:ext uri="{FF2B5EF4-FFF2-40B4-BE49-F238E27FC236}">
                <a16:creationId xmlns:a16="http://schemas.microsoft.com/office/drawing/2014/main" id="{8560C617-A890-4920-83B0-143C03349066}"/>
              </a:ext>
            </a:extLst>
          </p:cNvPr>
          <p:cNvSpPr>
            <a:spLocks noGrp="1"/>
          </p:cNvSpPr>
          <p:nvPr>
            <p:ph type="ftr" sz="quarter" idx="3"/>
          </p:nvPr>
        </p:nvSpPr>
        <p:spPr>
          <a:xfrm>
            <a:off x="1587711" y="6292850"/>
            <a:ext cx="4114800" cy="365125"/>
          </a:xfrm>
          <a:prstGeom prst="rect">
            <a:avLst/>
          </a:prstGeom>
        </p:spPr>
        <p:txBody>
          <a:bodyPr vert="horz" lIns="91440" tIns="45720" rIns="91440" bIns="45720" rtlCol="0" anchor="ctr"/>
          <a:lstStyle>
            <a:lvl1pPr algn="l">
              <a:defRPr sz="1100" b="0" i="0">
                <a:solidFill>
                  <a:schemeClr val="tx1">
                    <a:tint val="75000"/>
                  </a:schemeClr>
                </a:solidFill>
                <a:latin typeface="Playfair Display" pitchFamily="2" charset="77"/>
              </a:defRPr>
            </a:lvl1pPr>
          </a:lstStyle>
          <a:p>
            <a:endParaRPr lang="en-US" dirty="0"/>
          </a:p>
        </p:txBody>
      </p:sp>
      <p:sp>
        <p:nvSpPr>
          <p:cNvPr id="6" name="Slide Number Placeholder 5">
            <a:extLst>
              <a:ext uri="{FF2B5EF4-FFF2-40B4-BE49-F238E27FC236}">
                <a16:creationId xmlns:a16="http://schemas.microsoft.com/office/drawing/2014/main" id="{14F1B4F1-B06B-4BBE-BFFF-C0B386E2449E}"/>
              </a:ext>
            </a:extLst>
          </p:cNvPr>
          <p:cNvSpPr>
            <a:spLocks noGrp="1"/>
          </p:cNvSpPr>
          <p:nvPr>
            <p:ph type="sldNum" sz="quarter" idx="4"/>
          </p:nvPr>
        </p:nvSpPr>
        <p:spPr>
          <a:xfrm>
            <a:off x="11149574" y="6292850"/>
            <a:ext cx="813816" cy="365125"/>
          </a:xfrm>
          <a:prstGeom prst="rect">
            <a:avLst/>
          </a:prstGeom>
        </p:spPr>
        <p:txBody>
          <a:bodyPr vert="horz" lIns="91440" tIns="45720" rIns="91440" bIns="45720" rtlCol="0" anchor="ctr"/>
          <a:lstStyle>
            <a:lvl1pPr algn="r">
              <a:defRPr sz="1100" b="0" i="0">
                <a:solidFill>
                  <a:schemeClr val="tx1">
                    <a:tint val="75000"/>
                  </a:schemeClr>
                </a:solidFill>
                <a:latin typeface="Playfair Display" pitchFamily="2" charset="77"/>
              </a:defRPr>
            </a:lvl1pPr>
          </a:lstStyle>
          <a:p>
            <a:fld id="{14DFC975-2FD7-44A5-9E78-ECBA46156075}" type="slidenum">
              <a:rPr lang="en-US" smtClean="0"/>
              <a:pPr/>
              <a:t>‹#›</a:t>
            </a:fld>
            <a:endParaRPr lang="en-US" dirty="0"/>
          </a:p>
        </p:txBody>
      </p:sp>
    </p:spTree>
    <p:extLst>
      <p:ext uri="{BB962C8B-B14F-4D97-AF65-F5344CB8AC3E}">
        <p14:creationId xmlns:p14="http://schemas.microsoft.com/office/powerpoint/2010/main" val="1059209242"/>
      </p:ext>
    </p:extLst>
  </p:cSld>
  <p:clrMap bg1="dk1" tx1="lt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24" r:id="rId6"/>
    <p:sldLayoutId id="2147483719" r:id="rId7"/>
    <p:sldLayoutId id="2147483720" r:id="rId8"/>
    <p:sldLayoutId id="2147483721" r:id="rId9"/>
    <p:sldLayoutId id="2147483723" r:id="rId10"/>
    <p:sldLayoutId id="2147483722" r:id="rId11"/>
  </p:sldLayoutIdLst>
  <p:txStyles>
    <p:titleStyle>
      <a:lvl1pPr algn="l" defTabSz="914400" rtl="0" eaLnBrk="1" latinLnBrk="0" hangingPunct="1">
        <a:lnSpc>
          <a:spcPct val="100000"/>
        </a:lnSpc>
        <a:spcBef>
          <a:spcPct val="0"/>
        </a:spcBef>
        <a:buNone/>
        <a:defRPr sz="4400" b="0" i="0" kern="1200">
          <a:solidFill>
            <a:schemeClr val="tx1"/>
          </a:solidFill>
          <a:latin typeface="Playfair Display" pitchFamily="2" charset="77"/>
          <a:ea typeface="+mj-ea"/>
          <a:cs typeface="+mj-cs"/>
        </a:defRPr>
      </a:lvl1pPr>
    </p:titleStyle>
    <p:body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b="0" i="0" kern="1200">
          <a:solidFill>
            <a:schemeClr val="tx1"/>
          </a:solidFill>
          <a:latin typeface="Playfair Display" pitchFamily="2" charset="77"/>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b="0" i="0" kern="1200">
          <a:solidFill>
            <a:schemeClr val="tx1"/>
          </a:solidFill>
          <a:latin typeface="Playfair Display" pitchFamily="2" charset="77"/>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b="0" i="0" kern="1200">
          <a:solidFill>
            <a:schemeClr val="tx1"/>
          </a:solidFill>
          <a:latin typeface="Playfair Display" pitchFamily="2" charset="77"/>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8F843D-1C1B-C740-AC27-E3238D0F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Playfair Display" pitchFamily="2" charset="77"/>
            </a:endParaRPr>
          </a:p>
        </p:txBody>
      </p:sp>
      <p:sp>
        <p:nvSpPr>
          <p:cNvPr id="2" name="Title 1">
            <a:extLst>
              <a:ext uri="{FF2B5EF4-FFF2-40B4-BE49-F238E27FC236}">
                <a16:creationId xmlns:a16="http://schemas.microsoft.com/office/drawing/2014/main" id="{86BB53E2-C0DA-C40C-90BF-CCEB5D9C11C6}"/>
              </a:ext>
            </a:extLst>
          </p:cNvPr>
          <p:cNvSpPr>
            <a:spLocks noGrp="1"/>
          </p:cNvSpPr>
          <p:nvPr>
            <p:ph type="ctrTitle"/>
          </p:nvPr>
        </p:nvSpPr>
        <p:spPr>
          <a:xfrm>
            <a:off x="5605670" y="1247140"/>
            <a:ext cx="6021171" cy="3450844"/>
          </a:xfrm>
        </p:spPr>
        <p:txBody>
          <a:bodyPr>
            <a:noAutofit/>
          </a:bodyPr>
          <a:lstStyle/>
          <a:p>
            <a:r>
              <a:rPr lang="en-US" sz="5500" dirty="0"/>
              <a:t>Canon as Emerging Meaning-Making Practice</a:t>
            </a:r>
          </a:p>
        </p:txBody>
      </p:sp>
      <p:sp>
        <p:nvSpPr>
          <p:cNvPr id="3" name="Subtitle 2">
            <a:extLst>
              <a:ext uri="{FF2B5EF4-FFF2-40B4-BE49-F238E27FC236}">
                <a16:creationId xmlns:a16="http://schemas.microsoft.com/office/drawing/2014/main" id="{B1900840-1E51-E072-AB9A-197569C6ED09}"/>
              </a:ext>
            </a:extLst>
          </p:cNvPr>
          <p:cNvSpPr>
            <a:spLocks noGrp="1"/>
          </p:cNvSpPr>
          <p:nvPr>
            <p:ph type="subTitle" idx="1"/>
          </p:nvPr>
        </p:nvSpPr>
        <p:spPr>
          <a:xfrm>
            <a:off x="5605670" y="4818126"/>
            <a:ext cx="6021171" cy="1268984"/>
          </a:xfrm>
        </p:spPr>
        <p:txBody>
          <a:bodyPr>
            <a:normAutofit fontScale="92500" lnSpcReduction="10000"/>
          </a:bodyPr>
          <a:lstStyle/>
          <a:p>
            <a:r>
              <a:rPr lang="en-US" dirty="0">
                <a:latin typeface="Lato" panose="020F0502020204030203" pitchFamily="34" charset="77"/>
              </a:rPr>
              <a:t>Lore Whittemore, </a:t>
            </a:r>
            <a:r>
              <a:rPr lang="en-US" dirty="0">
                <a:latin typeface="Lato Light" panose="020F0302020204030203" pitchFamily="34" charset="77"/>
              </a:rPr>
              <a:t>University of Colorado Boulder</a:t>
            </a:r>
          </a:p>
          <a:p>
            <a:r>
              <a:rPr lang="en-US" dirty="0">
                <a:latin typeface="Lato Light" panose="020F0302020204030203" pitchFamily="34" charset="77"/>
              </a:rPr>
              <a:t>tawh3581@colorado.edu</a:t>
            </a:r>
          </a:p>
        </p:txBody>
      </p:sp>
      <p:pic>
        <p:nvPicPr>
          <p:cNvPr id="4" name="Picture 3">
            <a:extLst>
              <a:ext uri="{FF2B5EF4-FFF2-40B4-BE49-F238E27FC236}">
                <a16:creationId xmlns:a16="http://schemas.microsoft.com/office/drawing/2014/main" id="{13D3384C-F661-A776-CE99-C0050E11C714}"/>
              </a:ext>
            </a:extLst>
          </p:cNvPr>
          <p:cNvPicPr>
            <a:picLocks noChangeAspect="1"/>
          </p:cNvPicPr>
          <p:nvPr/>
        </p:nvPicPr>
        <p:blipFill rotWithShape="1">
          <a:blip r:embed="rId3"/>
          <a:srcRect t="1925" r="2" b="2"/>
          <a:stretch/>
        </p:blipFill>
        <p:spPr>
          <a:xfrm>
            <a:off x="20" y="1375492"/>
            <a:ext cx="5300850" cy="5482508"/>
          </a:xfrm>
          <a:prstGeom prst="rect">
            <a:avLst/>
          </a:prstGeom>
        </p:spPr>
      </p:pic>
      <p:sp>
        <p:nvSpPr>
          <p:cNvPr id="11" name="Rectangle 10">
            <a:extLst>
              <a:ext uri="{FF2B5EF4-FFF2-40B4-BE49-F238E27FC236}">
                <a16:creationId xmlns:a16="http://schemas.microsoft.com/office/drawing/2014/main" id="{47D97D42-A01D-BC41-A1DE-4E2766A4E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375492"/>
            <a:ext cx="2770698" cy="5482505"/>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latin typeface="Playfair Display" pitchFamily="2" charset="77"/>
            </a:endParaRPr>
          </a:p>
        </p:txBody>
      </p:sp>
      <p:sp>
        <p:nvSpPr>
          <p:cNvPr id="13" name="Rectangle 12">
            <a:extLst>
              <a:ext uri="{FF2B5EF4-FFF2-40B4-BE49-F238E27FC236}">
                <a16:creationId xmlns:a16="http://schemas.microsoft.com/office/drawing/2014/main" id="{B7258F36-452C-D64A-A553-BEE4EAFE41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1373567"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latin typeface="Playfair Display" pitchFamily="2" charset="77"/>
            </a:endParaRPr>
          </a:p>
        </p:txBody>
      </p:sp>
    </p:spTree>
    <p:extLst>
      <p:ext uri="{BB962C8B-B14F-4D97-AF65-F5344CB8AC3E}">
        <p14:creationId xmlns:p14="http://schemas.microsoft.com/office/powerpoint/2010/main" val="16605057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263611" cy="850924"/>
          </a:xfrm>
        </p:spPr>
        <p:txBody>
          <a:bodyPr/>
          <a:lstStyle/>
          <a:p>
            <a:r>
              <a:rPr lang="en-US" dirty="0"/>
              <a:t>“Canon” Applied to Media Texts</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6331055" y="6368536"/>
            <a:ext cx="5520266" cy="369332"/>
          </a:xfrm>
          <a:prstGeom prst="rect">
            <a:avLst/>
          </a:prstGeom>
          <a:noFill/>
        </p:spPr>
        <p:txBody>
          <a:bodyPr wrap="square" rtlCol="0">
            <a:spAutoFit/>
          </a:bodyPr>
          <a:lstStyle/>
          <a:p>
            <a:pPr algn="r"/>
            <a:r>
              <a:rPr lang="en-US" dirty="0">
                <a:latin typeface="Playfair Display" pitchFamily="2" charset="77"/>
              </a:rPr>
              <a:t>Historicizing “Canon”</a:t>
            </a:r>
          </a:p>
        </p:txBody>
      </p:sp>
      <p:sp>
        <p:nvSpPr>
          <p:cNvPr id="7" name="Content Placeholder 6">
            <a:extLst>
              <a:ext uri="{FF2B5EF4-FFF2-40B4-BE49-F238E27FC236}">
                <a16:creationId xmlns:a16="http://schemas.microsoft.com/office/drawing/2014/main" id="{22B856F4-B516-AE78-C70E-89A1CEF93381}"/>
              </a:ext>
            </a:extLst>
          </p:cNvPr>
          <p:cNvSpPr>
            <a:spLocks noGrp="1"/>
          </p:cNvSpPr>
          <p:nvPr>
            <p:ph idx="1"/>
          </p:nvPr>
        </p:nvSpPr>
        <p:spPr>
          <a:xfrm>
            <a:off x="1587710" y="1705232"/>
            <a:ext cx="9486690" cy="4380936"/>
          </a:xfrm>
        </p:spPr>
        <p:txBody>
          <a:bodyPr/>
          <a:lstStyle/>
          <a:p>
            <a:r>
              <a:rPr lang="en-US" dirty="0">
                <a:latin typeface="Lato" panose="020F0502020204030203" pitchFamily="34" charset="77"/>
              </a:rPr>
              <a:t>(a) authoritative lists spanning an author or series’ work</a:t>
            </a:r>
            <a:br>
              <a:rPr lang="en-US" dirty="0">
                <a:latin typeface="Lato" panose="020F0502020204030203" pitchFamily="34" charset="77"/>
              </a:rPr>
            </a:br>
            <a:endParaRPr lang="en-US" dirty="0">
              <a:latin typeface="Lato" panose="020F0502020204030203" pitchFamily="34" charset="77"/>
            </a:endParaRPr>
          </a:p>
          <a:p>
            <a:pPr lvl="1"/>
            <a:r>
              <a:rPr lang="en-US" sz="2000" dirty="0">
                <a:latin typeface="Lato" panose="020F0502020204030203" pitchFamily="34" charset="77"/>
              </a:rPr>
              <a:t>“an authoritative list, for example, of the works of an author or group of authors” (Page  &amp; Thomas, 2011, p. 277)</a:t>
            </a:r>
            <a:br>
              <a:rPr lang="en-US" sz="2000" dirty="0">
                <a:latin typeface="Lato" panose="020F0502020204030203" pitchFamily="34" charset="77"/>
              </a:rPr>
            </a:br>
            <a:endParaRPr lang="en-US" sz="2000" dirty="0">
              <a:latin typeface="Lato" panose="020F0502020204030203" pitchFamily="34" charset="77"/>
            </a:endParaRPr>
          </a:p>
          <a:p>
            <a:pPr lvl="1"/>
            <a:r>
              <a:rPr lang="en-US" sz="2000" dirty="0">
                <a:latin typeface="Lato" panose="020F0502020204030203" pitchFamily="34" charset="77"/>
              </a:rPr>
              <a:t>“the story told by the original author” (Jamison, 2013, p. 28)</a:t>
            </a:r>
          </a:p>
          <a:p>
            <a:endParaRPr lang="en-US" dirty="0">
              <a:latin typeface="Lato" panose="020F0502020204030203" pitchFamily="34" charset="77"/>
            </a:endParaRPr>
          </a:p>
        </p:txBody>
      </p:sp>
    </p:spTree>
    <p:extLst>
      <p:ext uri="{BB962C8B-B14F-4D97-AF65-F5344CB8AC3E}">
        <p14:creationId xmlns:p14="http://schemas.microsoft.com/office/powerpoint/2010/main" val="3637503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263611" cy="850924"/>
          </a:xfrm>
        </p:spPr>
        <p:txBody>
          <a:bodyPr/>
          <a:lstStyle/>
          <a:p>
            <a:r>
              <a:rPr lang="en-US" dirty="0"/>
              <a:t>“Canon” Applied to Media Texts</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6331055" y="6368536"/>
            <a:ext cx="5520266" cy="369332"/>
          </a:xfrm>
          <a:prstGeom prst="rect">
            <a:avLst/>
          </a:prstGeom>
          <a:noFill/>
        </p:spPr>
        <p:txBody>
          <a:bodyPr wrap="square" rtlCol="0">
            <a:spAutoFit/>
          </a:bodyPr>
          <a:lstStyle/>
          <a:p>
            <a:pPr algn="r"/>
            <a:r>
              <a:rPr lang="en-US" dirty="0">
                <a:latin typeface="Playfair Display" pitchFamily="2" charset="77"/>
              </a:rPr>
              <a:t>Historicizing “Canon”</a:t>
            </a:r>
          </a:p>
        </p:txBody>
      </p:sp>
      <p:sp>
        <p:nvSpPr>
          <p:cNvPr id="7" name="Content Placeholder 6">
            <a:extLst>
              <a:ext uri="{FF2B5EF4-FFF2-40B4-BE49-F238E27FC236}">
                <a16:creationId xmlns:a16="http://schemas.microsoft.com/office/drawing/2014/main" id="{22B856F4-B516-AE78-C70E-89A1CEF93381}"/>
              </a:ext>
            </a:extLst>
          </p:cNvPr>
          <p:cNvSpPr>
            <a:spLocks noGrp="1"/>
          </p:cNvSpPr>
          <p:nvPr>
            <p:ph idx="1"/>
          </p:nvPr>
        </p:nvSpPr>
        <p:spPr>
          <a:xfrm>
            <a:off x="1587710" y="1705232"/>
            <a:ext cx="9486690" cy="4380936"/>
          </a:xfrm>
        </p:spPr>
        <p:txBody>
          <a:bodyPr/>
          <a:lstStyle/>
          <a:p>
            <a:r>
              <a:rPr lang="en-US" dirty="0">
                <a:latin typeface="Lato" panose="020F0502020204030203" pitchFamily="34" charset="77"/>
              </a:rPr>
              <a:t>(b) verified information originating from authorized source material that remains in alignment with that media’s continuity</a:t>
            </a:r>
            <a:br>
              <a:rPr lang="en-US" dirty="0">
                <a:latin typeface="Lato" panose="020F0502020204030203" pitchFamily="34" charset="77"/>
              </a:rPr>
            </a:br>
            <a:endParaRPr lang="en-US" dirty="0">
              <a:latin typeface="Lato" panose="020F0502020204030203" pitchFamily="34" charset="77"/>
            </a:endParaRPr>
          </a:p>
          <a:p>
            <a:pPr lvl="1"/>
            <a:r>
              <a:rPr lang="en-US" dirty="0">
                <a:latin typeface="Lato" panose="020F0502020204030203" pitchFamily="34" charset="77"/>
              </a:rPr>
              <a:t>“that certain things are ‘true’ for an imaginary world (that characters, locations, and object exist, and that events have happened within that world)” (Wolf, 2013, p. 271)</a:t>
            </a:r>
            <a:br>
              <a:rPr lang="en-US" dirty="0">
                <a:latin typeface="Lato" panose="020F0502020204030203" pitchFamily="34" charset="77"/>
              </a:rPr>
            </a:br>
            <a:endParaRPr lang="en-US" dirty="0">
              <a:latin typeface="Lato" panose="020F0502020204030203" pitchFamily="34" charset="77"/>
            </a:endParaRPr>
          </a:p>
          <a:p>
            <a:pPr lvl="1"/>
            <a:r>
              <a:rPr lang="en-US" dirty="0">
                <a:latin typeface="Lato" panose="020F0502020204030203" pitchFamily="34" charset="77"/>
              </a:rPr>
              <a:t>“all information, everything that is ‘true’ and can be known by all audience members about a narrative” (</a:t>
            </a:r>
            <a:r>
              <a:rPr lang="en-US" dirty="0" err="1">
                <a:latin typeface="Lato" panose="020F0502020204030203" pitchFamily="34" charset="77"/>
              </a:rPr>
              <a:t>Soller</a:t>
            </a:r>
            <a:r>
              <a:rPr lang="en-US" dirty="0">
                <a:latin typeface="Lato" panose="020F0502020204030203" pitchFamily="34" charset="77"/>
              </a:rPr>
              <a:t>, 2019, p. 65)</a:t>
            </a:r>
          </a:p>
        </p:txBody>
      </p:sp>
    </p:spTree>
    <p:extLst>
      <p:ext uri="{BB962C8B-B14F-4D97-AF65-F5344CB8AC3E}">
        <p14:creationId xmlns:p14="http://schemas.microsoft.com/office/powerpoint/2010/main" val="3566412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263611" cy="850924"/>
          </a:xfrm>
        </p:spPr>
        <p:txBody>
          <a:bodyPr/>
          <a:lstStyle/>
          <a:p>
            <a:r>
              <a:rPr lang="en-US" dirty="0"/>
              <a:t>“Canon” Applied to Media Texts</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6331055" y="6368536"/>
            <a:ext cx="5520266" cy="369332"/>
          </a:xfrm>
          <a:prstGeom prst="rect">
            <a:avLst/>
          </a:prstGeom>
          <a:noFill/>
        </p:spPr>
        <p:txBody>
          <a:bodyPr wrap="square" rtlCol="0">
            <a:spAutoFit/>
          </a:bodyPr>
          <a:lstStyle/>
          <a:p>
            <a:pPr algn="r"/>
            <a:r>
              <a:rPr lang="en-US" dirty="0">
                <a:latin typeface="Playfair Display" pitchFamily="2" charset="77"/>
              </a:rPr>
              <a:t>Historicizing “Canon”</a:t>
            </a:r>
          </a:p>
        </p:txBody>
      </p:sp>
      <p:sp>
        <p:nvSpPr>
          <p:cNvPr id="7" name="Content Placeholder 6">
            <a:extLst>
              <a:ext uri="{FF2B5EF4-FFF2-40B4-BE49-F238E27FC236}">
                <a16:creationId xmlns:a16="http://schemas.microsoft.com/office/drawing/2014/main" id="{22B856F4-B516-AE78-C70E-89A1CEF93381}"/>
              </a:ext>
            </a:extLst>
          </p:cNvPr>
          <p:cNvSpPr>
            <a:spLocks noGrp="1"/>
          </p:cNvSpPr>
          <p:nvPr>
            <p:ph idx="1"/>
          </p:nvPr>
        </p:nvSpPr>
        <p:spPr>
          <a:xfrm>
            <a:off x="1587710" y="1705232"/>
            <a:ext cx="9486690" cy="4380936"/>
          </a:xfrm>
        </p:spPr>
        <p:txBody>
          <a:bodyPr/>
          <a:lstStyle/>
          <a:p>
            <a:r>
              <a:rPr lang="en-US" dirty="0">
                <a:latin typeface="Lato" panose="020F0502020204030203" pitchFamily="34" charset="77"/>
              </a:rPr>
              <a:t>(b) verified information originating from authorized source material that remains in alignment with that media’s continuity</a:t>
            </a:r>
            <a:br>
              <a:rPr lang="en-US" dirty="0">
                <a:latin typeface="Lato" panose="020F0502020204030203" pitchFamily="34" charset="77"/>
              </a:rPr>
            </a:br>
            <a:endParaRPr lang="en-US" dirty="0">
              <a:latin typeface="Lato" panose="020F0502020204030203" pitchFamily="34" charset="77"/>
            </a:endParaRPr>
          </a:p>
          <a:p>
            <a:pPr lvl="1"/>
            <a:r>
              <a:rPr lang="en-US" dirty="0">
                <a:latin typeface="Lato" panose="020F0502020204030203" pitchFamily="34" charset="77"/>
              </a:rPr>
              <a:t>“the narrative core [of a </a:t>
            </a:r>
            <a:r>
              <a:rPr lang="en-US" dirty="0" err="1">
                <a:latin typeface="Lato" panose="020F0502020204030203" pitchFamily="34" charset="77"/>
              </a:rPr>
              <a:t>transmedial</a:t>
            </a:r>
            <a:r>
              <a:rPr lang="en-US" dirty="0">
                <a:latin typeface="Lato" panose="020F0502020204030203" pitchFamily="34" charset="77"/>
              </a:rPr>
              <a:t> franchise] is the medium fans consider canonical” (Joyce, 2018, p. 103)</a:t>
            </a:r>
            <a:br>
              <a:rPr lang="en-US" dirty="0">
                <a:latin typeface="Lato" panose="020F0502020204030203" pitchFamily="34" charset="77"/>
              </a:rPr>
            </a:br>
            <a:endParaRPr lang="en-US" dirty="0">
              <a:latin typeface="Lato" panose="020F0502020204030203" pitchFamily="34" charset="77"/>
            </a:endParaRPr>
          </a:p>
          <a:p>
            <a:pPr lvl="1"/>
            <a:r>
              <a:rPr lang="en-US" dirty="0">
                <a:latin typeface="Lato" panose="020F0502020204030203" pitchFamily="34" charset="77"/>
              </a:rPr>
              <a:t>“official, authorized storyline” (Jamison 2013, p. 11)</a:t>
            </a:r>
            <a:br>
              <a:rPr lang="en-US" dirty="0">
                <a:latin typeface="Lato" panose="020F0502020204030203" pitchFamily="34" charset="77"/>
              </a:rPr>
            </a:br>
            <a:endParaRPr lang="en-US" dirty="0">
              <a:latin typeface="Lato" panose="020F0502020204030203" pitchFamily="34" charset="77"/>
            </a:endParaRPr>
          </a:p>
          <a:p>
            <a:pPr lvl="1"/>
            <a:r>
              <a:rPr lang="en-US" dirty="0">
                <a:latin typeface="Lato" panose="020F0502020204030203" pitchFamily="34" charset="77"/>
              </a:rPr>
              <a:t>“the events presented in the media source that provided the universe, setting, and characters” (</a:t>
            </a:r>
            <a:r>
              <a:rPr lang="en-US" dirty="0" err="1">
                <a:latin typeface="Lato" panose="020F0502020204030203" pitchFamily="34" charset="77"/>
              </a:rPr>
              <a:t>Hellekson</a:t>
            </a:r>
            <a:r>
              <a:rPr lang="en-US" dirty="0">
                <a:latin typeface="Lato" panose="020F0502020204030203" pitchFamily="34" charset="77"/>
              </a:rPr>
              <a:t> &amp; </a:t>
            </a:r>
            <a:r>
              <a:rPr lang="en-US" dirty="0" err="1">
                <a:latin typeface="Lato" panose="020F0502020204030203" pitchFamily="34" charset="77"/>
              </a:rPr>
              <a:t>Busse</a:t>
            </a:r>
            <a:r>
              <a:rPr lang="en-US" dirty="0">
                <a:latin typeface="Lato" panose="020F0502020204030203" pitchFamily="34" charset="77"/>
              </a:rPr>
              <a:t>, 2006, p. 9)</a:t>
            </a:r>
          </a:p>
        </p:txBody>
      </p:sp>
    </p:spTree>
    <p:extLst>
      <p:ext uri="{BB962C8B-B14F-4D97-AF65-F5344CB8AC3E}">
        <p14:creationId xmlns:p14="http://schemas.microsoft.com/office/powerpoint/2010/main" val="17755562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263611" cy="841169"/>
          </a:xfrm>
        </p:spPr>
        <p:txBody>
          <a:bodyPr>
            <a:normAutofit/>
          </a:bodyPr>
          <a:lstStyle/>
          <a:p>
            <a:r>
              <a:rPr lang="en-US" dirty="0"/>
              <a:t>Complicating Factors</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4641274" y="6368536"/>
            <a:ext cx="7210048" cy="369332"/>
          </a:xfrm>
          <a:prstGeom prst="rect">
            <a:avLst/>
          </a:prstGeom>
          <a:noFill/>
        </p:spPr>
        <p:txBody>
          <a:bodyPr wrap="square" rtlCol="0">
            <a:spAutoFit/>
          </a:bodyPr>
          <a:lstStyle/>
          <a:p>
            <a:pPr algn="r"/>
            <a:r>
              <a:rPr lang="en-US" dirty="0">
                <a:latin typeface="Playfair Display" pitchFamily="2" charset="77"/>
              </a:rPr>
              <a:t>Expanding the Definition</a:t>
            </a:r>
          </a:p>
        </p:txBody>
      </p:sp>
      <p:sp>
        <p:nvSpPr>
          <p:cNvPr id="8" name="Content Placeholder 6">
            <a:extLst>
              <a:ext uri="{FF2B5EF4-FFF2-40B4-BE49-F238E27FC236}">
                <a16:creationId xmlns:a16="http://schemas.microsoft.com/office/drawing/2014/main" id="{7AB3255F-4660-2804-3D9F-2066656E5B69}"/>
              </a:ext>
            </a:extLst>
          </p:cNvPr>
          <p:cNvSpPr txBox="1">
            <a:spLocks/>
          </p:cNvSpPr>
          <p:nvPr/>
        </p:nvSpPr>
        <p:spPr>
          <a:xfrm>
            <a:off x="1587710" y="1705232"/>
            <a:ext cx="9537490" cy="423836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b="0" i="0" kern="1200">
                <a:solidFill>
                  <a:schemeClr val="tx1"/>
                </a:solidFill>
                <a:latin typeface="Playfair Display" pitchFamily="2" charset="77"/>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b="0" i="0" kern="1200">
                <a:solidFill>
                  <a:schemeClr val="tx1"/>
                </a:solidFill>
                <a:latin typeface="Playfair Display" pitchFamily="2" charset="77"/>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b="0" i="0" kern="1200">
                <a:solidFill>
                  <a:schemeClr val="tx1"/>
                </a:solidFill>
                <a:latin typeface="Playfair Display" pitchFamily="2" charset="77"/>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Lato" panose="020F0502020204030203" pitchFamily="34" charset="77"/>
              </a:rPr>
              <a:t>Shifting ownership of intellectual property resulting from notable acquisitions and mergers</a:t>
            </a:r>
            <a:br>
              <a:rPr lang="en-US" dirty="0">
                <a:latin typeface="Lato" panose="020F0502020204030203" pitchFamily="34" charset="77"/>
              </a:rPr>
            </a:br>
            <a:endParaRPr lang="en-US" dirty="0">
              <a:latin typeface="Lato" panose="020F0502020204030203" pitchFamily="34" charset="77"/>
            </a:endParaRPr>
          </a:p>
          <a:p>
            <a:r>
              <a:rPr lang="en-US" dirty="0">
                <a:latin typeface="Lato" panose="020F0502020204030203" pitchFamily="34" charset="77"/>
              </a:rPr>
              <a:t>Narrative destabilization of </a:t>
            </a:r>
            <a:r>
              <a:rPr lang="en-US" dirty="0" err="1">
                <a:latin typeface="Lato" panose="020F0502020204030203" pitchFamily="34" charset="77"/>
              </a:rPr>
              <a:t>multiversal</a:t>
            </a:r>
            <a:r>
              <a:rPr lang="en-US" dirty="0">
                <a:latin typeface="Lato" panose="020F0502020204030203" pitchFamily="34" charset="77"/>
              </a:rPr>
              <a:t> franchises</a:t>
            </a:r>
            <a:br>
              <a:rPr lang="en-US" dirty="0">
                <a:latin typeface="Lato" panose="020F0502020204030203" pitchFamily="34" charset="77"/>
              </a:rPr>
            </a:br>
            <a:endParaRPr lang="en-US" dirty="0">
              <a:latin typeface="Lato" panose="020F0502020204030203" pitchFamily="34" charset="77"/>
            </a:endParaRPr>
          </a:p>
          <a:p>
            <a:r>
              <a:rPr lang="en-US" dirty="0">
                <a:latin typeface="Lato" panose="020F0502020204030203" pitchFamily="34" charset="77"/>
              </a:rPr>
              <a:t>Acceleration of concurrent, fragmented production of </a:t>
            </a:r>
            <a:r>
              <a:rPr lang="en-US" dirty="0" err="1">
                <a:latin typeface="Lato" panose="020F0502020204030203" pitchFamily="34" charset="77"/>
              </a:rPr>
              <a:t>transmedial</a:t>
            </a:r>
            <a:r>
              <a:rPr lang="en-US" dirty="0">
                <a:latin typeface="Lato" panose="020F0502020204030203" pitchFamily="34" charset="77"/>
              </a:rPr>
              <a:t> content</a:t>
            </a:r>
          </a:p>
        </p:txBody>
      </p:sp>
    </p:spTree>
    <p:extLst>
      <p:ext uri="{BB962C8B-B14F-4D97-AF65-F5344CB8AC3E}">
        <p14:creationId xmlns:p14="http://schemas.microsoft.com/office/powerpoint/2010/main" val="2191529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5CEF9-9608-ED13-F6A7-8977234A4BC0}"/>
              </a:ext>
            </a:extLst>
          </p:cNvPr>
          <p:cNvSpPr>
            <a:spLocks noGrp="1"/>
          </p:cNvSpPr>
          <p:nvPr>
            <p:ph type="title"/>
          </p:nvPr>
        </p:nvSpPr>
        <p:spPr>
          <a:xfrm>
            <a:off x="1591056" y="554182"/>
            <a:ext cx="9521854" cy="823912"/>
          </a:xfrm>
        </p:spPr>
        <p:txBody>
          <a:bodyPr/>
          <a:lstStyle/>
          <a:p>
            <a:r>
              <a:rPr lang="en-US" dirty="0"/>
              <a:t>Expanded Definition</a:t>
            </a:r>
          </a:p>
        </p:txBody>
      </p:sp>
      <p:sp>
        <p:nvSpPr>
          <p:cNvPr id="3" name="Text Placeholder 2">
            <a:extLst>
              <a:ext uri="{FF2B5EF4-FFF2-40B4-BE49-F238E27FC236}">
                <a16:creationId xmlns:a16="http://schemas.microsoft.com/office/drawing/2014/main" id="{77CC33F3-40BF-18CA-5AD2-32A750C8B479}"/>
              </a:ext>
            </a:extLst>
          </p:cNvPr>
          <p:cNvSpPr>
            <a:spLocks noGrp="1"/>
          </p:cNvSpPr>
          <p:nvPr>
            <p:ph type="body" idx="1"/>
          </p:nvPr>
        </p:nvSpPr>
        <p:spPr>
          <a:xfrm>
            <a:off x="1591057" y="1472048"/>
            <a:ext cx="3913730" cy="557663"/>
          </a:xfrm>
        </p:spPr>
        <p:txBody>
          <a:bodyPr/>
          <a:lstStyle/>
          <a:p>
            <a:r>
              <a:rPr lang="en-US" dirty="0"/>
              <a:t>Previous Definitions</a:t>
            </a:r>
          </a:p>
        </p:txBody>
      </p:sp>
      <p:sp>
        <p:nvSpPr>
          <p:cNvPr id="4" name="Content Placeholder 3">
            <a:extLst>
              <a:ext uri="{FF2B5EF4-FFF2-40B4-BE49-F238E27FC236}">
                <a16:creationId xmlns:a16="http://schemas.microsoft.com/office/drawing/2014/main" id="{1440134F-A2BE-98DB-E6FB-38C18A3A5F21}"/>
              </a:ext>
            </a:extLst>
          </p:cNvPr>
          <p:cNvSpPr>
            <a:spLocks noGrp="1"/>
          </p:cNvSpPr>
          <p:nvPr>
            <p:ph sz="half" idx="2"/>
          </p:nvPr>
        </p:nvSpPr>
        <p:spPr>
          <a:xfrm>
            <a:off x="1591056" y="2262067"/>
            <a:ext cx="3913731" cy="3790872"/>
          </a:xfrm>
        </p:spPr>
        <p:txBody>
          <a:bodyPr>
            <a:normAutofit/>
          </a:bodyPr>
          <a:lstStyle/>
          <a:p>
            <a:r>
              <a:rPr lang="en-US" sz="2200" dirty="0"/>
              <a:t>originating from authorized source material</a:t>
            </a:r>
            <a:br>
              <a:rPr lang="en-US" sz="2200" dirty="0"/>
            </a:br>
            <a:endParaRPr lang="en-US" sz="2200" dirty="0"/>
          </a:p>
          <a:p>
            <a:r>
              <a:rPr lang="en-US" sz="2200" dirty="0"/>
              <a:t>remains in alignment with that media’s continuity</a:t>
            </a:r>
          </a:p>
        </p:txBody>
      </p:sp>
      <p:sp>
        <p:nvSpPr>
          <p:cNvPr id="5" name="Text Placeholder 4">
            <a:extLst>
              <a:ext uri="{FF2B5EF4-FFF2-40B4-BE49-F238E27FC236}">
                <a16:creationId xmlns:a16="http://schemas.microsoft.com/office/drawing/2014/main" id="{CA31CB56-1D92-CC73-0ACC-7E27E3F7D822}"/>
              </a:ext>
            </a:extLst>
          </p:cNvPr>
          <p:cNvSpPr>
            <a:spLocks noGrp="1"/>
          </p:cNvSpPr>
          <p:nvPr>
            <p:ph type="body" sz="quarter" idx="3"/>
          </p:nvPr>
        </p:nvSpPr>
        <p:spPr>
          <a:xfrm>
            <a:off x="6478290" y="1472048"/>
            <a:ext cx="4425696" cy="557663"/>
          </a:xfrm>
        </p:spPr>
        <p:txBody>
          <a:bodyPr/>
          <a:lstStyle/>
          <a:p>
            <a:r>
              <a:rPr lang="en-US" dirty="0"/>
              <a:t>Proposed Expansion</a:t>
            </a:r>
          </a:p>
        </p:txBody>
      </p:sp>
      <p:sp>
        <p:nvSpPr>
          <p:cNvPr id="6" name="Content Placeholder 5">
            <a:extLst>
              <a:ext uri="{FF2B5EF4-FFF2-40B4-BE49-F238E27FC236}">
                <a16:creationId xmlns:a16="http://schemas.microsoft.com/office/drawing/2014/main" id="{78E54C97-5163-1D52-F39E-AC3DDA9E5E42}"/>
              </a:ext>
            </a:extLst>
          </p:cNvPr>
          <p:cNvSpPr>
            <a:spLocks noGrp="1"/>
          </p:cNvSpPr>
          <p:nvPr>
            <p:ph sz="quarter" idx="4"/>
          </p:nvPr>
        </p:nvSpPr>
        <p:spPr>
          <a:xfrm>
            <a:off x="6478290" y="2262067"/>
            <a:ext cx="5225796" cy="3790872"/>
          </a:xfrm>
        </p:spPr>
        <p:txBody>
          <a:bodyPr>
            <a:noAutofit/>
          </a:bodyPr>
          <a:lstStyle/>
          <a:p>
            <a:r>
              <a:rPr lang="en-US" sz="2200" dirty="0"/>
              <a:t>originating from an authorized, </a:t>
            </a:r>
            <a:r>
              <a:rPr lang="en-US" sz="2200" b="1" u="sng" dirty="0"/>
              <a:t>authorial, or acquired </a:t>
            </a:r>
            <a:r>
              <a:rPr lang="en-US" sz="2200" dirty="0"/>
              <a:t>source</a:t>
            </a:r>
            <a:br>
              <a:rPr lang="en-US" sz="2200" dirty="0"/>
            </a:br>
            <a:endParaRPr lang="en-US" sz="2200" dirty="0"/>
          </a:p>
          <a:p>
            <a:r>
              <a:rPr lang="en-US" sz="2200" dirty="0"/>
              <a:t>aligns with </a:t>
            </a:r>
            <a:r>
              <a:rPr lang="en-US" sz="2200" b="1" u="sng" dirty="0"/>
              <a:t>narrative coherence</a:t>
            </a:r>
            <a:br>
              <a:rPr lang="en-US" sz="2200" dirty="0"/>
            </a:br>
            <a:endParaRPr lang="en-US" sz="2200" dirty="0"/>
          </a:p>
          <a:p>
            <a:r>
              <a:rPr lang="en-US" sz="2200" dirty="0"/>
              <a:t>possesses </a:t>
            </a:r>
            <a:r>
              <a:rPr lang="en-US" sz="2200" b="1" u="sng" dirty="0"/>
              <a:t>the potential to reenter or impact the diegesis</a:t>
            </a:r>
            <a:r>
              <a:rPr lang="en-US" sz="2200" dirty="0"/>
              <a:t> of future installments of the franchise</a:t>
            </a:r>
          </a:p>
          <a:p>
            <a:endParaRPr lang="en-US" sz="2200" dirty="0"/>
          </a:p>
          <a:p>
            <a:endParaRPr lang="en-US" sz="2200" dirty="0"/>
          </a:p>
        </p:txBody>
      </p:sp>
      <p:sp>
        <p:nvSpPr>
          <p:cNvPr id="7" name="Rectangle 6">
            <a:extLst>
              <a:ext uri="{FF2B5EF4-FFF2-40B4-BE49-F238E27FC236}">
                <a16:creationId xmlns:a16="http://schemas.microsoft.com/office/drawing/2014/main" id="{7B4913A8-97CC-7A29-BD14-C60632BC3C81}"/>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CCD72FB-3853-64CF-6217-9D8D147897EB}"/>
              </a:ext>
            </a:extLst>
          </p:cNvPr>
          <p:cNvSpPr txBox="1"/>
          <p:nvPr/>
        </p:nvSpPr>
        <p:spPr>
          <a:xfrm>
            <a:off x="6331055" y="6368536"/>
            <a:ext cx="5520266" cy="369332"/>
          </a:xfrm>
          <a:prstGeom prst="rect">
            <a:avLst/>
          </a:prstGeom>
          <a:noFill/>
        </p:spPr>
        <p:txBody>
          <a:bodyPr wrap="square" rtlCol="0">
            <a:spAutoFit/>
          </a:bodyPr>
          <a:lstStyle/>
          <a:p>
            <a:pPr algn="r"/>
            <a:r>
              <a:rPr lang="en-US" dirty="0">
                <a:latin typeface="Playfair Display" pitchFamily="2" charset="77"/>
              </a:rPr>
              <a:t>Expanding the Definition</a:t>
            </a:r>
          </a:p>
        </p:txBody>
      </p:sp>
      <p:sp>
        <p:nvSpPr>
          <p:cNvPr id="9" name="Right Arrow 8">
            <a:extLst>
              <a:ext uri="{FF2B5EF4-FFF2-40B4-BE49-F238E27FC236}">
                <a16:creationId xmlns:a16="http://schemas.microsoft.com/office/drawing/2014/main" id="{B259ACE9-7C78-9C08-2A24-C18115B57195}"/>
              </a:ext>
            </a:extLst>
          </p:cNvPr>
          <p:cNvSpPr/>
          <p:nvPr/>
        </p:nvSpPr>
        <p:spPr>
          <a:xfrm>
            <a:off x="5698652" y="2262067"/>
            <a:ext cx="585772" cy="41482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a:extLst>
              <a:ext uri="{FF2B5EF4-FFF2-40B4-BE49-F238E27FC236}">
                <a16:creationId xmlns:a16="http://schemas.microsoft.com/office/drawing/2014/main" id="{DAAB5700-1AF8-09D0-BBF1-BD7CD42D135E}"/>
              </a:ext>
            </a:extLst>
          </p:cNvPr>
          <p:cNvSpPr/>
          <p:nvPr/>
        </p:nvSpPr>
        <p:spPr>
          <a:xfrm>
            <a:off x="5698652" y="3533746"/>
            <a:ext cx="585772" cy="41482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19452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95A76-09C2-D9AE-7853-32CACB0FD8BE}"/>
              </a:ext>
            </a:extLst>
          </p:cNvPr>
          <p:cNvSpPr>
            <a:spLocks noGrp="1"/>
          </p:cNvSpPr>
          <p:nvPr>
            <p:ph type="title"/>
          </p:nvPr>
        </p:nvSpPr>
        <p:spPr>
          <a:xfrm>
            <a:off x="7593495" y="1868557"/>
            <a:ext cx="4194314" cy="4055495"/>
          </a:xfrm>
        </p:spPr>
        <p:txBody>
          <a:bodyPr>
            <a:noAutofit/>
          </a:bodyPr>
          <a:lstStyle/>
          <a:p>
            <a:r>
              <a:rPr lang="en-US" dirty="0"/>
              <a:t>Canonicity and the Marvel Cinematic Universe</a:t>
            </a:r>
          </a:p>
        </p:txBody>
      </p:sp>
      <p:sp>
        <p:nvSpPr>
          <p:cNvPr id="5" name="Text Placeholder 4">
            <a:extLst>
              <a:ext uri="{FF2B5EF4-FFF2-40B4-BE49-F238E27FC236}">
                <a16:creationId xmlns:a16="http://schemas.microsoft.com/office/drawing/2014/main" id="{AF530447-5B86-DC72-E48F-DC608B2B38DF}"/>
              </a:ext>
            </a:extLst>
          </p:cNvPr>
          <p:cNvSpPr>
            <a:spLocks noGrp="1"/>
          </p:cNvSpPr>
          <p:nvPr>
            <p:ph type="body" idx="1"/>
          </p:nvPr>
        </p:nvSpPr>
        <p:spPr>
          <a:xfrm>
            <a:off x="7593495" y="1430907"/>
            <a:ext cx="3877224" cy="437650"/>
          </a:xfrm>
        </p:spPr>
        <p:txBody>
          <a:bodyPr>
            <a:noAutofit/>
          </a:bodyPr>
          <a:lstStyle/>
          <a:p>
            <a:r>
              <a:rPr lang="en-US" sz="3000" dirty="0">
                <a:latin typeface="Lato" panose="020F0502020204030203" pitchFamily="34" charset="77"/>
              </a:rPr>
              <a:t>Case Study:</a:t>
            </a:r>
          </a:p>
        </p:txBody>
      </p:sp>
      <p:pic>
        <p:nvPicPr>
          <p:cNvPr id="3" name="Picture 2" descr="Amazon.com: Marvel Studios The Marvel Cinematic Universe An Official  Timeline: 9780744081671: Breznican, Anthony, Ratcliffe, Amy,  Theodore-Vachon, Rebecca: Books">
            <a:extLst>
              <a:ext uri="{FF2B5EF4-FFF2-40B4-BE49-F238E27FC236}">
                <a16:creationId xmlns:a16="http://schemas.microsoft.com/office/drawing/2014/main" id="{0A6CC055-CD7B-308E-6B08-5891F6F06E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1214" y="1391884"/>
            <a:ext cx="4009610" cy="47508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54970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604290" cy="841169"/>
          </a:xfrm>
        </p:spPr>
        <p:txBody>
          <a:bodyPr>
            <a:normAutofit/>
          </a:bodyPr>
          <a:lstStyle/>
          <a:p>
            <a:r>
              <a:rPr lang="en-US" dirty="0"/>
              <a:t>Marvel’s Internal Shifts</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4641274" y="6368536"/>
            <a:ext cx="7210048" cy="369332"/>
          </a:xfrm>
          <a:prstGeom prst="rect">
            <a:avLst/>
          </a:prstGeom>
          <a:noFill/>
        </p:spPr>
        <p:txBody>
          <a:bodyPr wrap="square" rtlCol="0">
            <a:spAutoFit/>
          </a:bodyPr>
          <a:lstStyle/>
          <a:p>
            <a:pPr algn="r"/>
            <a:r>
              <a:rPr lang="en-US" dirty="0">
                <a:latin typeface="Playfair Display" pitchFamily="2" charset="77"/>
              </a:rPr>
              <a:t>Case Study: Canonicity and the Marvel Cinematic Universe</a:t>
            </a:r>
          </a:p>
        </p:txBody>
      </p:sp>
      <p:sp>
        <p:nvSpPr>
          <p:cNvPr id="8" name="Content Placeholder 6">
            <a:extLst>
              <a:ext uri="{FF2B5EF4-FFF2-40B4-BE49-F238E27FC236}">
                <a16:creationId xmlns:a16="http://schemas.microsoft.com/office/drawing/2014/main" id="{7AB3255F-4660-2804-3D9F-2066656E5B69}"/>
              </a:ext>
            </a:extLst>
          </p:cNvPr>
          <p:cNvSpPr txBox="1">
            <a:spLocks/>
          </p:cNvSpPr>
          <p:nvPr/>
        </p:nvSpPr>
        <p:spPr>
          <a:xfrm>
            <a:off x="1587710" y="1705232"/>
            <a:ext cx="9723020" cy="4238368"/>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b="0" i="0" kern="1200">
                <a:solidFill>
                  <a:schemeClr val="tx1"/>
                </a:solidFill>
                <a:latin typeface="Playfair Display" pitchFamily="2" charset="77"/>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b="0" i="0" kern="1200">
                <a:solidFill>
                  <a:schemeClr val="tx1"/>
                </a:solidFill>
                <a:latin typeface="Playfair Display" pitchFamily="2" charset="77"/>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b="0" i="0" kern="1200">
                <a:solidFill>
                  <a:schemeClr val="tx1"/>
                </a:solidFill>
                <a:latin typeface="Playfair Display" pitchFamily="2" charset="77"/>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Lato" panose="020F0502020204030203" pitchFamily="34" charset="77"/>
              </a:rPr>
              <a:t>Shifting ownership of intellectual property resulting from notable acquisitions and mergers in 2019—complicating ”authority” and “authorized”</a:t>
            </a:r>
            <a:br>
              <a:rPr lang="en-US" i="1" dirty="0">
                <a:latin typeface="Lato" panose="020F0502020204030203" pitchFamily="34" charset="77"/>
              </a:rPr>
            </a:br>
            <a:endParaRPr lang="en-US" dirty="0">
              <a:latin typeface="Lato" panose="020F0502020204030203" pitchFamily="34" charset="77"/>
            </a:endParaRPr>
          </a:p>
          <a:p>
            <a:pPr lvl="1"/>
            <a:r>
              <a:rPr lang="en-US" sz="2000" dirty="0">
                <a:latin typeface="Lato" panose="020F0502020204030203" pitchFamily="34" charset="77"/>
              </a:rPr>
              <a:t>March 2019: Disney’s acquisition of 20th Century Fox and the X-Men</a:t>
            </a:r>
            <a:br>
              <a:rPr lang="en-US" sz="2000" dirty="0">
                <a:latin typeface="Lato" panose="020F0502020204030203" pitchFamily="34" charset="77"/>
              </a:rPr>
            </a:br>
            <a:endParaRPr lang="en-US" sz="2000" dirty="0">
              <a:latin typeface="Lato" panose="020F0502020204030203" pitchFamily="34" charset="77"/>
            </a:endParaRPr>
          </a:p>
          <a:p>
            <a:pPr lvl="1"/>
            <a:r>
              <a:rPr lang="en-US" sz="2000" dirty="0">
                <a:latin typeface="Lato" panose="020F0502020204030203" pitchFamily="34" charset="77"/>
              </a:rPr>
              <a:t>October 2019: Kevin </a:t>
            </a:r>
            <a:r>
              <a:rPr lang="en-US" sz="2000" dirty="0" err="1">
                <a:latin typeface="Lato" panose="020F0502020204030203" pitchFamily="34" charset="77"/>
              </a:rPr>
              <a:t>Feige</a:t>
            </a:r>
            <a:r>
              <a:rPr lang="en-US" sz="2000" dirty="0">
                <a:latin typeface="Lato" panose="020F0502020204030203" pitchFamily="34" charset="77"/>
              </a:rPr>
              <a:t> promoted to the role of chief creative officer of Marvel Entertainment</a:t>
            </a:r>
            <a:br>
              <a:rPr lang="en-US" sz="2000" dirty="0">
                <a:latin typeface="Lato" panose="020F0502020204030203" pitchFamily="34" charset="77"/>
              </a:rPr>
            </a:br>
            <a:endParaRPr lang="en-US" sz="2000" dirty="0">
              <a:latin typeface="Lato" panose="020F0502020204030203" pitchFamily="34" charset="77"/>
            </a:endParaRPr>
          </a:p>
          <a:p>
            <a:pPr lvl="1"/>
            <a:r>
              <a:rPr lang="en-US" sz="2000" dirty="0">
                <a:latin typeface="Lato" panose="020F0502020204030203" pitchFamily="34" charset="77"/>
              </a:rPr>
              <a:t>December 2019: Marvel Television division integrated into Marvel Studios</a:t>
            </a:r>
          </a:p>
        </p:txBody>
      </p:sp>
    </p:spTree>
    <p:extLst>
      <p:ext uri="{BB962C8B-B14F-4D97-AF65-F5344CB8AC3E}">
        <p14:creationId xmlns:p14="http://schemas.microsoft.com/office/powerpoint/2010/main" val="23210965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263611" cy="841169"/>
          </a:xfrm>
        </p:spPr>
        <p:txBody>
          <a:bodyPr>
            <a:normAutofit/>
          </a:bodyPr>
          <a:lstStyle/>
          <a:p>
            <a:r>
              <a:rPr lang="en-US" dirty="0" err="1"/>
              <a:t>Multiversal</a:t>
            </a:r>
            <a:r>
              <a:rPr lang="en-US" dirty="0"/>
              <a:t> Narratives</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4641274" y="6368536"/>
            <a:ext cx="7210048" cy="369332"/>
          </a:xfrm>
          <a:prstGeom prst="rect">
            <a:avLst/>
          </a:prstGeom>
          <a:noFill/>
        </p:spPr>
        <p:txBody>
          <a:bodyPr wrap="square" rtlCol="0">
            <a:spAutoFit/>
          </a:bodyPr>
          <a:lstStyle/>
          <a:p>
            <a:pPr algn="r"/>
            <a:r>
              <a:rPr lang="en-US" dirty="0">
                <a:latin typeface="Playfair Display" pitchFamily="2" charset="77"/>
              </a:rPr>
              <a:t>Case Study: Canonicity and the Marvel Cinematic Universe</a:t>
            </a:r>
          </a:p>
        </p:txBody>
      </p:sp>
      <p:sp>
        <p:nvSpPr>
          <p:cNvPr id="8" name="Content Placeholder 6">
            <a:extLst>
              <a:ext uri="{FF2B5EF4-FFF2-40B4-BE49-F238E27FC236}">
                <a16:creationId xmlns:a16="http://schemas.microsoft.com/office/drawing/2014/main" id="{7AB3255F-4660-2804-3D9F-2066656E5B69}"/>
              </a:ext>
            </a:extLst>
          </p:cNvPr>
          <p:cNvSpPr txBox="1">
            <a:spLocks/>
          </p:cNvSpPr>
          <p:nvPr/>
        </p:nvSpPr>
        <p:spPr>
          <a:xfrm>
            <a:off x="1587710" y="1705232"/>
            <a:ext cx="5403640" cy="423836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b="0" i="0" kern="1200">
                <a:solidFill>
                  <a:schemeClr val="tx1"/>
                </a:solidFill>
                <a:latin typeface="Playfair Display" pitchFamily="2" charset="77"/>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b="0" i="0" kern="1200">
                <a:solidFill>
                  <a:schemeClr val="tx1"/>
                </a:solidFill>
                <a:latin typeface="Playfair Display" pitchFamily="2" charset="77"/>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b="0" i="0" kern="1200">
                <a:solidFill>
                  <a:schemeClr val="tx1"/>
                </a:solidFill>
                <a:latin typeface="Playfair Display" pitchFamily="2" charset="77"/>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Lato" panose="020F0502020204030203" pitchFamily="34" charset="77"/>
              </a:rPr>
              <a:t>“Canon” as structure for the narrative destabilization of </a:t>
            </a:r>
            <a:r>
              <a:rPr lang="en-US" dirty="0" err="1">
                <a:latin typeface="Lato" panose="020F0502020204030203" pitchFamily="34" charset="77"/>
              </a:rPr>
              <a:t>multiversal</a:t>
            </a:r>
            <a:r>
              <a:rPr lang="en-US" dirty="0">
                <a:latin typeface="Lato" panose="020F0502020204030203" pitchFamily="34" charset="77"/>
              </a:rPr>
              <a:t> franchises</a:t>
            </a:r>
            <a:br>
              <a:rPr lang="en-US" dirty="0">
                <a:latin typeface="Lato" panose="020F0502020204030203" pitchFamily="34" charset="77"/>
              </a:rPr>
            </a:br>
            <a:endParaRPr lang="en-US" dirty="0">
              <a:latin typeface="Lato" panose="020F0502020204030203" pitchFamily="34" charset="77"/>
            </a:endParaRPr>
          </a:p>
          <a:p>
            <a:pPr lvl="1"/>
            <a:r>
              <a:rPr lang="en-US" sz="2000" dirty="0">
                <a:latin typeface="Lato" panose="020F0502020204030203" pitchFamily="34" charset="77"/>
              </a:rPr>
              <a:t>The Multiverse Saga (Phases Four, Five, and Six)</a:t>
            </a:r>
            <a:br>
              <a:rPr lang="en-US" sz="2000" dirty="0">
                <a:latin typeface="Lato" panose="020F0502020204030203" pitchFamily="34" charset="77"/>
              </a:rPr>
            </a:br>
            <a:endParaRPr lang="en-US" sz="2000" dirty="0">
              <a:latin typeface="Lato" panose="020F0502020204030203" pitchFamily="34" charset="77"/>
            </a:endParaRPr>
          </a:p>
          <a:p>
            <a:pPr lvl="1"/>
            <a:r>
              <a:rPr lang="en-US" sz="2000" dirty="0" err="1">
                <a:latin typeface="Lato" panose="020F0502020204030203" pitchFamily="34" charset="77"/>
              </a:rPr>
              <a:t>Lashana</a:t>
            </a:r>
            <a:r>
              <a:rPr lang="en-US" sz="2000" dirty="0">
                <a:latin typeface="Lato" panose="020F0502020204030203" pitchFamily="34" charset="77"/>
              </a:rPr>
              <a:t> Lynch’s portrayal of three different characters</a:t>
            </a:r>
            <a:br>
              <a:rPr lang="en-US" sz="2000" dirty="0">
                <a:latin typeface="Lato" panose="020F0502020204030203" pitchFamily="34" charset="77"/>
              </a:rPr>
            </a:br>
            <a:endParaRPr lang="en-US" sz="2000" dirty="0">
              <a:latin typeface="Lato" panose="020F0502020204030203" pitchFamily="34" charset="77"/>
            </a:endParaRPr>
          </a:p>
          <a:p>
            <a:pPr lvl="1"/>
            <a:r>
              <a:rPr lang="en-US" sz="2000" i="1" dirty="0">
                <a:latin typeface="Lato" panose="020F0502020204030203" pitchFamily="34" charset="77"/>
              </a:rPr>
              <a:t>What If…? </a:t>
            </a:r>
            <a:r>
              <a:rPr lang="en-US" sz="2000" dirty="0">
                <a:latin typeface="Lato" panose="020F0502020204030203" pitchFamily="34" charset="77"/>
              </a:rPr>
              <a:t>show: “The events of What If…? are canon. It’s part of the MCU multiverse. The multiverse is here.” (</a:t>
            </a:r>
            <a:r>
              <a:rPr lang="en-US" sz="2000" dirty="0" err="1">
                <a:latin typeface="Lato" panose="020F0502020204030203" pitchFamily="34" charset="77"/>
              </a:rPr>
              <a:t>Skrebels</a:t>
            </a:r>
            <a:r>
              <a:rPr lang="en-US" sz="2000" dirty="0">
                <a:latin typeface="Lato" panose="020F0502020204030203" pitchFamily="34" charset="77"/>
              </a:rPr>
              <a:t>, 2021)</a:t>
            </a:r>
            <a:endParaRPr lang="en-US" sz="2000" i="1" dirty="0">
              <a:latin typeface="Lato" panose="020F0502020204030203" pitchFamily="34" charset="77"/>
            </a:endParaRPr>
          </a:p>
        </p:txBody>
      </p:sp>
      <p:pic>
        <p:nvPicPr>
          <p:cNvPr id="1026" name="Picture 2">
            <a:extLst>
              <a:ext uri="{FF2B5EF4-FFF2-40B4-BE49-F238E27FC236}">
                <a16:creationId xmlns:a16="http://schemas.microsoft.com/office/drawing/2014/main" id="{1C5D22C5-25AF-BEC7-9F77-F006657F3E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9237" y="544286"/>
            <a:ext cx="4071992" cy="4071992"/>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7C8CCBF1-4EBF-24D7-B411-7F83EB61FC36}"/>
              </a:ext>
            </a:extLst>
          </p:cNvPr>
          <p:cNvSpPr>
            <a:spLocks noGrp="1"/>
          </p:cNvSpPr>
          <p:nvPr>
            <p:ph idx="1"/>
          </p:nvPr>
        </p:nvSpPr>
        <p:spPr>
          <a:xfrm>
            <a:off x="7529238" y="4789820"/>
            <a:ext cx="4071992" cy="1332558"/>
          </a:xfrm>
        </p:spPr>
        <p:txBody>
          <a:bodyPr>
            <a:normAutofit/>
          </a:bodyPr>
          <a:lstStyle/>
          <a:p>
            <a:pPr marL="0" indent="0">
              <a:buNone/>
            </a:pPr>
            <a:r>
              <a:rPr lang="en-US" sz="1200" b="1" dirty="0">
                <a:latin typeface="Lato" panose="020F0502020204030203" pitchFamily="34" charset="77"/>
              </a:rPr>
              <a:t>Image Source: </a:t>
            </a:r>
            <a:r>
              <a:rPr lang="en-US" sz="1200" dirty="0">
                <a:latin typeface="Lato" panose="020F0502020204030203" pitchFamily="34" charset="77"/>
              </a:rPr>
              <a:t>MCU Report [@</a:t>
            </a:r>
            <a:r>
              <a:rPr lang="en-US" sz="1200" dirty="0" err="1">
                <a:latin typeface="Lato" panose="020F0502020204030203" pitchFamily="34" charset="77"/>
              </a:rPr>
              <a:t>MCUReport</a:t>
            </a:r>
            <a:r>
              <a:rPr lang="en-US" sz="1200" dirty="0">
                <a:latin typeface="Lato" panose="020F0502020204030203" pitchFamily="34" charset="77"/>
              </a:rPr>
              <a:t>]. (2023, November 18). </a:t>
            </a:r>
            <a:r>
              <a:rPr lang="en-US" sz="1200" dirty="0" err="1">
                <a:latin typeface="Lato" panose="020F0502020204030203" pitchFamily="34" charset="77"/>
              </a:rPr>
              <a:t>Lashana</a:t>
            </a:r>
            <a:r>
              <a:rPr lang="en-US" sz="1200" dirty="0">
                <a:latin typeface="Lato" panose="020F0502020204030203" pitchFamily="34" charset="77"/>
              </a:rPr>
              <a:t> Lynch has now portrayed Maria </a:t>
            </a:r>
            <a:r>
              <a:rPr lang="en-US" sz="1200" dirty="0" err="1">
                <a:latin typeface="Lato" panose="020F0502020204030203" pitchFamily="34" charset="77"/>
              </a:rPr>
              <a:t>Rambeau</a:t>
            </a:r>
            <a:r>
              <a:rPr lang="en-US" sz="1200" dirty="0">
                <a:latin typeface="Lato" panose="020F0502020204030203" pitchFamily="34" charset="77"/>
              </a:rPr>
              <a:t> in 3 different realities #</a:t>
            </a:r>
            <a:r>
              <a:rPr lang="en-US" sz="1200" dirty="0" err="1">
                <a:latin typeface="Lato" panose="020F0502020204030203" pitchFamily="34" charset="77"/>
              </a:rPr>
              <a:t>TheMarvels</a:t>
            </a:r>
            <a:r>
              <a:rPr lang="en-US" sz="1200" dirty="0">
                <a:latin typeface="Lato" panose="020F0502020204030203" pitchFamily="34" charset="77"/>
              </a:rPr>
              <a:t> https://</a:t>
            </a:r>
            <a:r>
              <a:rPr lang="en-US" sz="1200" dirty="0" err="1">
                <a:latin typeface="Lato" panose="020F0502020204030203" pitchFamily="34" charset="77"/>
              </a:rPr>
              <a:t>t.co</a:t>
            </a:r>
            <a:r>
              <a:rPr lang="en-US" sz="1200" dirty="0">
                <a:latin typeface="Lato" panose="020F0502020204030203" pitchFamily="34" charset="77"/>
              </a:rPr>
              <a:t>/Bh1I9gDMfK [Tweet]. Twitter. https://</a:t>
            </a:r>
            <a:r>
              <a:rPr lang="en-US" sz="1200" dirty="0" err="1">
                <a:latin typeface="Lato" panose="020F0502020204030203" pitchFamily="34" charset="77"/>
              </a:rPr>
              <a:t>twitter.com</a:t>
            </a:r>
            <a:r>
              <a:rPr lang="en-US" sz="1200" dirty="0">
                <a:latin typeface="Lato" panose="020F0502020204030203" pitchFamily="34" charset="77"/>
              </a:rPr>
              <a:t>/</a:t>
            </a:r>
            <a:r>
              <a:rPr lang="en-US" sz="1200" dirty="0" err="1">
                <a:latin typeface="Lato" panose="020F0502020204030203" pitchFamily="34" charset="77"/>
              </a:rPr>
              <a:t>MCUReport</a:t>
            </a:r>
            <a:r>
              <a:rPr lang="en-US" sz="1200" dirty="0">
                <a:latin typeface="Lato" panose="020F0502020204030203" pitchFamily="34" charset="77"/>
              </a:rPr>
              <a:t>/status/1725979318742888823</a:t>
            </a:r>
          </a:p>
        </p:txBody>
      </p:sp>
    </p:spTree>
    <p:extLst>
      <p:ext uri="{BB962C8B-B14F-4D97-AF65-F5344CB8AC3E}">
        <p14:creationId xmlns:p14="http://schemas.microsoft.com/office/powerpoint/2010/main" val="1188130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604290" cy="841169"/>
          </a:xfrm>
        </p:spPr>
        <p:txBody>
          <a:bodyPr>
            <a:normAutofit/>
          </a:bodyPr>
          <a:lstStyle/>
          <a:p>
            <a:r>
              <a:rPr lang="en-US" dirty="0"/>
              <a:t>Discussions About “Canon”</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4641274" y="6368536"/>
            <a:ext cx="7210048" cy="369332"/>
          </a:xfrm>
          <a:prstGeom prst="rect">
            <a:avLst/>
          </a:prstGeom>
          <a:noFill/>
        </p:spPr>
        <p:txBody>
          <a:bodyPr wrap="square" rtlCol="0">
            <a:spAutoFit/>
          </a:bodyPr>
          <a:lstStyle/>
          <a:p>
            <a:pPr algn="r"/>
            <a:r>
              <a:rPr lang="en-US" dirty="0">
                <a:latin typeface="Playfair Display" pitchFamily="2" charset="77"/>
              </a:rPr>
              <a:t>Case Study: Canonicity and the Marvel Cinematic Universe</a:t>
            </a:r>
          </a:p>
        </p:txBody>
      </p:sp>
      <p:pic>
        <p:nvPicPr>
          <p:cNvPr id="6" name="Picture 5" descr="A screenshot of a computer screen&#10;&#10;Description automatically generated">
            <a:extLst>
              <a:ext uri="{FF2B5EF4-FFF2-40B4-BE49-F238E27FC236}">
                <a16:creationId xmlns:a16="http://schemas.microsoft.com/office/drawing/2014/main" id="{E1A1E978-008F-F930-2E43-F81C9CFC9302}"/>
              </a:ext>
            </a:extLst>
          </p:cNvPr>
          <p:cNvPicPr>
            <a:picLocks noChangeAspect="1"/>
          </p:cNvPicPr>
          <p:nvPr/>
        </p:nvPicPr>
        <p:blipFill>
          <a:blip r:embed="rId3"/>
          <a:stretch>
            <a:fillRect/>
          </a:stretch>
        </p:blipFill>
        <p:spPr>
          <a:xfrm>
            <a:off x="1587709" y="1471723"/>
            <a:ext cx="4819362" cy="4492866"/>
          </a:xfrm>
          <a:prstGeom prst="rect">
            <a:avLst/>
          </a:prstGeom>
        </p:spPr>
      </p:pic>
      <p:sp>
        <p:nvSpPr>
          <p:cNvPr id="7" name="Content Placeholder 2">
            <a:extLst>
              <a:ext uri="{FF2B5EF4-FFF2-40B4-BE49-F238E27FC236}">
                <a16:creationId xmlns:a16="http://schemas.microsoft.com/office/drawing/2014/main" id="{58B0CE24-BB8E-4EBA-D0FE-65503BCC62C1}"/>
              </a:ext>
            </a:extLst>
          </p:cNvPr>
          <p:cNvSpPr>
            <a:spLocks noGrp="1"/>
          </p:cNvSpPr>
          <p:nvPr>
            <p:ph idx="1"/>
          </p:nvPr>
        </p:nvSpPr>
        <p:spPr>
          <a:xfrm>
            <a:off x="6673976" y="1471722"/>
            <a:ext cx="5177346" cy="4690412"/>
          </a:xfrm>
        </p:spPr>
        <p:txBody>
          <a:bodyPr>
            <a:normAutofit lnSpcReduction="10000"/>
          </a:bodyPr>
          <a:lstStyle/>
          <a:p>
            <a:r>
              <a:rPr lang="en-US" dirty="0">
                <a:latin typeface="Lato" panose="020F0502020204030203" pitchFamily="34" charset="77"/>
              </a:rPr>
              <a:t>Virtually directed to @</a:t>
            </a:r>
            <a:r>
              <a:rPr lang="en-US" dirty="0" err="1">
                <a:latin typeface="Lato" panose="020F0502020204030203" pitchFamily="34" charset="77"/>
              </a:rPr>
              <a:t>MarvelStudios</a:t>
            </a:r>
            <a:r>
              <a:rPr lang="en-US" dirty="0">
                <a:latin typeface="Lato" panose="020F0502020204030203" pitchFamily="34" charset="77"/>
              </a:rPr>
              <a:t> @</a:t>
            </a:r>
            <a:r>
              <a:rPr lang="en-US" dirty="0" err="1">
                <a:latin typeface="Lato" panose="020F0502020204030203" pitchFamily="34" charset="77"/>
              </a:rPr>
              <a:t>Kevfeige</a:t>
            </a:r>
            <a:r>
              <a:rPr lang="en-US" dirty="0">
                <a:latin typeface="Lato" panose="020F0502020204030203" pitchFamily="34" charset="77"/>
              </a:rPr>
              <a:t> on Twitter</a:t>
            </a:r>
          </a:p>
          <a:p>
            <a:r>
              <a:rPr lang="en-US" dirty="0">
                <a:latin typeface="Lato" panose="020F0502020204030203" pitchFamily="34" charset="77"/>
              </a:rPr>
              <a:t>Physical copies were reportedly delivered by post to Kevin </a:t>
            </a:r>
            <a:r>
              <a:rPr lang="en-US" dirty="0" err="1">
                <a:latin typeface="Lato" panose="020F0502020204030203" pitchFamily="34" charset="77"/>
              </a:rPr>
              <a:t>Feige</a:t>
            </a:r>
            <a:r>
              <a:rPr lang="en-US" dirty="0">
                <a:latin typeface="Lato" panose="020F0502020204030203" pitchFamily="34" charset="77"/>
              </a:rPr>
              <a:t>, Louis </a:t>
            </a:r>
            <a:r>
              <a:rPr lang="en-US" dirty="0" err="1">
                <a:latin typeface="Lato" panose="020F0502020204030203" pitchFamily="34" charset="77"/>
              </a:rPr>
              <a:t>D’Esposito</a:t>
            </a:r>
            <a:r>
              <a:rPr lang="en-US" dirty="0">
                <a:latin typeface="Lato" panose="020F0502020204030203" pitchFamily="34" charset="77"/>
              </a:rPr>
              <a:t>, and Victoria </a:t>
            </a:r>
          </a:p>
          <a:p>
            <a:r>
              <a:rPr lang="en-US" dirty="0">
                <a:latin typeface="Lato" panose="020F0502020204030203" pitchFamily="34" charset="77"/>
              </a:rPr>
              <a:t>Co-signed by 116 other MCU Wiki users</a:t>
            </a:r>
          </a:p>
          <a:p>
            <a:pPr marL="0" indent="0">
              <a:buNone/>
            </a:pPr>
            <a:endParaRPr lang="en-US" sz="1800" b="1" dirty="0">
              <a:latin typeface="Lato" panose="020F0502020204030203" pitchFamily="34" charset="77"/>
            </a:endParaRPr>
          </a:p>
          <a:p>
            <a:pPr marL="0" indent="0">
              <a:buNone/>
            </a:pPr>
            <a:r>
              <a:rPr lang="en-US" sz="1300" b="1" dirty="0">
                <a:latin typeface="Lato" panose="020F0502020204030203" pitchFamily="34" charset="77"/>
              </a:rPr>
              <a:t>Image Source: </a:t>
            </a:r>
            <a:r>
              <a:rPr lang="en-US" sz="1300" dirty="0">
                <a:latin typeface="Lato" panose="020F0502020204030203" pitchFamily="34" charset="77"/>
              </a:rPr>
              <a:t>A Passionate and Concerned Appeal for the Preservation of Marvel Cinematic Universe Television Canon, from a Devoted Fan With Co—Signatures from Across the MCU Wiki Community. Dropbox. https://</a:t>
            </a:r>
            <a:r>
              <a:rPr lang="en-US" sz="1300" dirty="0" err="1">
                <a:latin typeface="Lato" panose="020F0502020204030203" pitchFamily="34" charset="77"/>
              </a:rPr>
              <a:t>www.dropbox.com</a:t>
            </a:r>
            <a:r>
              <a:rPr lang="en-US" sz="1300" dirty="0">
                <a:latin typeface="Lato" panose="020F0502020204030203" pitchFamily="34" charset="77"/>
              </a:rPr>
              <a:t>/s/16zxkd8fgjjcnie/Letter%20to%20Marvel%20Studios.pdf?dl=0</a:t>
            </a:r>
          </a:p>
        </p:txBody>
      </p:sp>
    </p:spTree>
    <p:extLst>
      <p:ext uri="{BB962C8B-B14F-4D97-AF65-F5344CB8AC3E}">
        <p14:creationId xmlns:p14="http://schemas.microsoft.com/office/powerpoint/2010/main" val="1629096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604290" cy="841169"/>
          </a:xfrm>
        </p:spPr>
        <p:txBody>
          <a:bodyPr>
            <a:normAutofit/>
          </a:bodyPr>
          <a:lstStyle/>
          <a:p>
            <a:r>
              <a:rPr lang="en-US" dirty="0"/>
              <a:t>Formalizing the Term</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4641274" y="6368536"/>
            <a:ext cx="7210048" cy="369332"/>
          </a:xfrm>
          <a:prstGeom prst="rect">
            <a:avLst/>
          </a:prstGeom>
          <a:noFill/>
        </p:spPr>
        <p:txBody>
          <a:bodyPr wrap="square" rtlCol="0">
            <a:spAutoFit/>
          </a:bodyPr>
          <a:lstStyle/>
          <a:p>
            <a:pPr algn="r"/>
            <a:r>
              <a:rPr lang="en-US" dirty="0">
                <a:latin typeface="Playfair Display" pitchFamily="2" charset="77"/>
              </a:rPr>
              <a:t>Case Study: Canonicity and the Marvel Cinematic Universe</a:t>
            </a:r>
          </a:p>
        </p:txBody>
      </p:sp>
      <p:sp>
        <p:nvSpPr>
          <p:cNvPr id="8" name="Content Placeholder 6">
            <a:extLst>
              <a:ext uri="{FF2B5EF4-FFF2-40B4-BE49-F238E27FC236}">
                <a16:creationId xmlns:a16="http://schemas.microsoft.com/office/drawing/2014/main" id="{7AB3255F-4660-2804-3D9F-2066656E5B69}"/>
              </a:ext>
            </a:extLst>
          </p:cNvPr>
          <p:cNvSpPr txBox="1">
            <a:spLocks/>
          </p:cNvSpPr>
          <p:nvPr/>
        </p:nvSpPr>
        <p:spPr>
          <a:xfrm>
            <a:off x="1587710" y="1705232"/>
            <a:ext cx="5230533" cy="3164942"/>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b="0" i="0" kern="1200">
                <a:solidFill>
                  <a:schemeClr val="tx1"/>
                </a:solidFill>
                <a:latin typeface="Playfair Display" pitchFamily="2" charset="77"/>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b="0" i="0" kern="1200">
                <a:solidFill>
                  <a:schemeClr val="tx1"/>
                </a:solidFill>
                <a:latin typeface="Playfair Display" pitchFamily="2" charset="77"/>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b="0" i="0" kern="1200">
                <a:solidFill>
                  <a:schemeClr val="tx1"/>
                </a:solidFill>
                <a:latin typeface="Playfair Display" pitchFamily="2" charset="77"/>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Lato" panose="020F0502020204030203" pitchFamily="34" charset="77"/>
              </a:rPr>
              <a:t>In </a:t>
            </a:r>
            <a:r>
              <a:rPr lang="en-US" i="1" dirty="0">
                <a:latin typeface="Lato" panose="020F0502020204030203" pitchFamily="34" charset="77"/>
              </a:rPr>
              <a:t>Spider-Man: Across the Spider-Verse</a:t>
            </a:r>
            <a:r>
              <a:rPr lang="en-US" dirty="0">
                <a:latin typeface="Lato" panose="020F0502020204030203" pitchFamily="34" charset="77"/>
              </a:rPr>
              <a:t> (2023), Miguel O’Hara uses “canon” and  “canon events”</a:t>
            </a:r>
            <a:br>
              <a:rPr lang="en-US" dirty="0">
                <a:latin typeface="Lato" panose="020F0502020204030203" pitchFamily="34" charset="77"/>
              </a:rPr>
            </a:br>
            <a:endParaRPr lang="en-US" dirty="0">
              <a:latin typeface="Lato" panose="020F0502020204030203" pitchFamily="34" charset="77"/>
            </a:endParaRPr>
          </a:p>
          <a:p>
            <a:r>
              <a:rPr lang="en-US" sz="2000" dirty="0">
                <a:latin typeface="Lato" panose="020F0502020204030203" pitchFamily="34" charset="77"/>
              </a:rPr>
              <a:t>“Canon events” emerged after test audiences were confused by the previous terminology of “convergence events” (</a:t>
            </a:r>
            <a:r>
              <a:rPr lang="en-US" sz="2000" dirty="0" err="1">
                <a:latin typeface="Lato" panose="020F0502020204030203" pitchFamily="34" charset="77"/>
              </a:rPr>
              <a:t>Kuo</a:t>
            </a:r>
            <a:r>
              <a:rPr lang="en-US" sz="2000" dirty="0">
                <a:latin typeface="Lato" panose="020F0502020204030203" pitchFamily="34" charset="77"/>
              </a:rPr>
              <a:t>, 2023)</a:t>
            </a:r>
          </a:p>
        </p:txBody>
      </p:sp>
      <p:pic>
        <p:nvPicPr>
          <p:cNvPr id="6" name="Picture 5" descr="A person in a garment&#10;&#10;Description automatically generated">
            <a:extLst>
              <a:ext uri="{FF2B5EF4-FFF2-40B4-BE49-F238E27FC236}">
                <a16:creationId xmlns:a16="http://schemas.microsoft.com/office/drawing/2014/main" id="{485CF844-78B2-FB2F-98D7-D196D8EC995A}"/>
              </a:ext>
            </a:extLst>
          </p:cNvPr>
          <p:cNvPicPr>
            <a:picLocks noChangeAspect="1"/>
          </p:cNvPicPr>
          <p:nvPr/>
        </p:nvPicPr>
        <p:blipFill rotWithShape="1">
          <a:blip r:embed="rId3"/>
          <a:srcRect l="23246" t="10272" r="45773"/>
          <a:stretch/>
        </p:blipFill>
        <p:spPr>
          <a:xfrm>
            <a:off x="7398858" y="544286"/>
            <a:ext cx="4322494" cy="5456293"/>
          </a:xfrm>
          <a:prstGeom prst="rect">
            <a:avLst/>
          </a:prstGeom>
        </p:spPr>
      </p:pic>
      <p:sp>
        <p:nvSpPr>
          <p:cNvPr id="7" name="Content Placeholder 2">
            <a:extLst>
              <a:ext uri="{FF2B5EF4-FFF2-40B4-BE49-F238E27FC236}">
                <a16:creationId xmlns:a16="http://schemas.microsoft.com/office/drawing/2014/main" id="{452AD51C-82D8-EA99-5927-9725BB5E0055}"/>
              </a:ext>
            </a:extLst>
          </p:cNvPr>
          <p:cNvSpPr>
            <a:spLocks noGrp="1"/>
          </p:cNvSpPr>
          <p:nvPr>
            <p:ph idx="1"/>
          </p:nvPr>
        </p:nvSpPr>
        <p:spPr>
          <a:xfrm>
            <a:off x="3041374" y="5152769"/>
            <a:ext cx="4157108" cy="847810"/>
          </a:xfrm>
        </p:spPr>
        <p:txBody>
          <a:bodyPr>
            <a:normAutofit/>
          </a:bodyPr>
          <a:lstStyle/>
          <a:p>
            <a:pPr marL="0" indent="0" algn="r">
              <a:buNone/>
            </a:pPr>
            <a:r>
              <a:rPr lang="en-US" sz="1200" b="1" dirty="0">
                <a:latin typeface="Lato" panose="020F0502020204030203" pitchFamily="34" charset="77"/>
              </a:rPr>
              <a:t>Image Source: </a:t>
            </a:r>
            <a:r>
              <a:rPr lang="en-US" sz="1200" dirty="0">
                <a:latin typeface="Lato" panose="020F0502020204030203" pitchFamily="34" charset="77"/>
              </a:rPr>
              <a:t>Thompson, J. K., Powers, K., &amp; Joaquim, D. S. (Directors). (2023, June 2). Spider-Man: Across the Spider-Verse. Sony Pictures Entertainment.</a:t>
            </a:r>
          </a:p>
        </p:txBody>
      </p:sp>
    </p:spTree>
    <p:extLst>
      <p:ext uri="{BB962C8B-B14F-4D97-AF65-F5344CB8AC3E}">
        <p14:creationId xmlns:p14="http://schemas.microsoft.com/office/powerpoint/2010/main" val="2220386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604290" cy="841169"/>
          </a:xfrm>
        </p:spPr>
        <p:txBody>
          <a:bodyPr>
            <a:normAutofit/>
          </a:bodyPr>
          <a:lstStyle/>
          <a:p>
            <a:r>
              <a:rPr lang="en-US" dirty="0"/>
              <a:t>Kevin </a:t>
            </a:r>
            <a:r>
              <a:rPr lang="en-US" dirty="0" err="1"/>
              <a:t>Feige</a:t>
            </a:r>
            <a:r>
              <a:rPr lang="en-US" dirty="0"/>
              <a:t> and Canonicity</a:t>
            </a:r>
          </a:p>
        </p:txBody>
      </p:sp>
      <p:sp>
        <p:nvSpPr>
          <p:cNvPr id="8" name="Content Placeholder 6">
            <a:extLst>
              <a:ext uri="{FF2B5EF4-FFF2-40B4-BE49-F238E27FC236}">
                <a16:creationId xmlns:a16="http://schemas.microsoft.com/office/drawing/2014/main" id="{7AB3255F-4660-2804-3D9F-2066656E5B69}"/>
              </a:ext>
            </a:extLst>
          </p:cNvPr>
          <p:cNvSpPr txBox="1">
            <a:spLocks/>
          </p:cNvSpPr>
          <p:nvPr/>
        </p:nvSpPr>
        <p:spPr>
          <a:xfrm>
            <a:off x="6096000" y="1471723"/>
            <a:ext cx="5532783" cy="4841991"/>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200"/>
              </a:spcBef>
              <a:buClr>
                <a:schemeClr val="accent1"/>
              </a:buClr>
              <a:buFont typeface="Arial" panose="020B0604020202020204" pitchFamily="34" charset="0"/>
              <a:buChar char="•"/>
              <a:defRPr sz="2200" b="0" i="0" kern="1200">
                <a:solidFill>
                  <a:schemeClr val="tx1"/>
                </a:solidFill>
                <a:latin typeface="Playfair Display" pitchFamily="2" charset="77"/>
                <a:ea typeface="+mn-ea"/>
                <a:cs typeface="+mn-cs"/>
              </a:defRPr>
            </a:lvl1pPr>
            <a:lvl2pPr marL="457200" indent="-228600" algn="l" defTabSz="914400" rtl="0" eaLnBrk="1" latinLnBrk="0" hangingPunct="1">
              <a:lnSpc>
                <a:spcPct val="110000"/>
              </a:lnSpc>
              <a:spcBef>
                <a:spcPts val="600"/>
              </a:spcBef>
              <a:buClr>
                <a:schemeClr val="accent1"/>
              </a:buClr>
              <a:buFont typeface="Arial" panose="020B0604020202020204" pitchFamily="34" charset="0"/>
              <a:buChar char="•"/>
              <a:defRPr sz="1900" b="0" i="0" kern="1200">
                <a:solidFill>
                  <a:schemeClr val="tx1"/>
                </a:solidFill>
                <a:latin typeface="Playfair Display" pitchFamily="2" charset="77"/>
                <a:ea typeface="+mn-ea"/>
                <a:cs typeface="+mn-cs"/>
              </a:defRPr>
            </a:lvl2pPr>
            <a:lvl3pPr marL="685800" indent="-228600" algn="l" defTabSz="914400" rtl="0" eaLnBrk="1" latinLnBrk="0" hangingPunct="1">
              <a:lnSpc>
                <a:spcPct val="110000"/>
              </a:lnSpc>
              <a:spcBef>
                <a:spcPts val="600"/>
              </a:spcBef>
              <a:buClr>
                <a:schemeClr val="accent1"/>
              </a:buClr>
              <a:buFont typeface="Arial" panose="020B0604020202020204" pitchFamily="34" charset="0"/>
              <a:buChar char="•"/>
              <a:defRPr sz="1700" b="0" i="0" kern="1200">
                <a:solidFill>
                  <a:schemeClr val="tx1"/>
                </a:solidFill>
                <a:latin typeface="Playfair Display" pitchFamily="2" charset="77"/>
                <a:ea typeface="+mn-ea"/>
                <a:cs typeface="+mn-cs"/>
              </a:defRPr>
            </a:lvl3pPr>
            <a:lvl4pPr marL="9144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4pPr>
            <a:lvl5pPr marL="1143000" indent="-228600" algn="l" defTabSz="914400" rtl="0" eaLnBrk="1" latinLnBrk="0" hangingPunct="1">
              <a:lnSpc>
                <a:spcPct val="110000"/>
              </a:lnSpc>
              <a:spcBef>
                <a:spcPts val="600"/>
              </a:spcBef>
              <a:buClr>
                <a:schemeClr val="accent1"/>
              </a:buClr>
              <a:buFont typeface="Arial" panose="020B0604020202020204" pitchFamily="34" charset="0"/>
              <a:buChar char="•"/>
              <a:defRPr sz="1500" b="0" i="0" kern="1200">
                <a:solidFill>
                  <a:schemeClr val="tx1"/>
                </a:solidFill>
                <a:latin typeface="Playfair Display"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latin typeface="Lato" panose="020F0502020204030203" pitchFamily="34" charset="77"/>
              </a:rPr>
              <a:t>Foreword by Kevin </a:t>
            </a:r>
            <a:r>
              <a:rPr lang="en-US" b="1" dirty="0" err="1">
                <a:latin typeface="Lato" panose="020F0502020204030203" pitchFamily="34" charset="77"/>
              </a:rPr>
              <a:t>Feige</a:t>
            </a:r>
            <a:r>
              <a:rPr lang="en-US" b="1" dirty="0">
                <a:latin typeface="Lato" panose="020F0502020204030203" pitchFamily="34" charset="77"/>
              </a:rPr>
              <a:t>:</a:t>
            </a:r>
          </a:p>
          <a:p>
            <a:pPr marL="0" indent="0">
              <a:buNone/>
            </a:pPr>
            <a:r>
              <a:rPr lang="en-US" dirty="0">
                <a:latin typeface="Lato" panose="020F0502020204030203" pitchFamily="34" charset="77"/>
              </a:rPr>
              <a:t>“On the Multiverse note, we recognize that there are stories—movies and series—that are </a:t>
            </a:r>
            <a:r>
              <a:rPr lang="en-US" b="1" u="sng" dirty="0">
                <a:latin typeface="Lato" panose="020F0502020204030203" pitchFamily="34" charset="77"/>
              </a:rPr>
              <a:t>canonical</a:t>
            </a:r>
            <a:r>
              <a:rPr lang="en-US" dirty="0">
                <a:latin typeface="Lato" panose="020F0502020204030203" pitchFamily="34" charset="77"/>
              </a:rPr>
              <a:t> to Marvel but were created by different storytellers during different periods of Marvel’s history. The timeline presented in this book is specific to the MCU’s Sacred Timeline through Phase 4. But, as we move forward and dive deeper into the Multiverse Saga, you never know when timelines may just crash or converge (hint, hint / spoiler alert).” (2023, p. 7)”</a:t>
            </a:r>
            <a:endParaRPr lang="en-US" sz="2000" dirty="0">
              <a:latin typeface="Lato" panose="020F0502020204030203" pitchFamily="34" charset="77"/>
            </a:endParaRPr>
          </a:p>
        </p:txBody>
      </p:sp>
      <p:pic>
        <p:nvPicPr>
          <p:cNvPr id="3074" name="Picture 2" descr="Amazon.com: Marvel Studios The Marvel Cinematic Universe An Official  Timeline: 9780744081671: Breznican, Anthony, Ratcliffe, Amy,  Theodore-Vachon, Rebecca: Books">
            <a:extLst>
              <a:ext uri="{FF2B5EF4-FFF2-40B4-BE49-F238E27FC236}">
                <a16:creationId xmlns:a16="http://schemas.microsoft.com/office/drawing/2014/main" id="{43D1A358-F02D-9D7F-89AF-BE7A729519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7709" y="1471723"/>
            <a:ext cx="4086550" cy="4841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5154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325624"/>
            <a:ext cx="10263611" cy="1205001"/>
          </a:xfrm>
        </p:spPr>
        <p:txBody>
          <a:bodyPr>
            <a:normAutofit fontScale="90000"/>
          </a:bodyPr>
          <a:lstStyle/>
          <a:p>
            <a:r>
              <a:rPr lang="en-US" dirty="0"/>
              <a:t>Canon Structuring Discussions of Textual Meaning</a:t>
            </a:r>
            <a:br>
              <a:rPr lang="en-US" dirty="0"/>
            </a:br>
            <a:endParaRPr lang="en-US" dirty="0"/>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6331055" y="6368536"/>
            <a:ext cx="5520266" cy="369332"/>
          </a:xfrm>
          <a:prstGeom prst="rect">
            <a:avLst/>
          </a:prstGeom>
          <a:noFill/>
        </p:spPr>
        <p:txBody>
          <a:bodyPr wrap="square" rtlCol="0">
            <a:spAutoFit/>
          </a:bodyPr>
          <a:lstStyle/>
          <a:p>
            <a:pPr algn="r"/>
            <a:r>
              <a:rPr lang="en-US" dirty="0">
                <a:latin typeface="Playfair Display" pitchFamily="2" charset="77"/>
              </a:rPr>
              <a:t>Conclusion</a:t>
            </a:r>
          </a:p>
        </p:txBody>
      </p:sp>
      <p:sp>
        <p:nvSpPr>
          <p:cNvPr id="7" name="Content Placeholder 6">
            <a:extLst>
              <a:ext uri="{FF2B5EF4-FFF2-40B4-BE49-F238E27FC236}">
                <a16:creationId xmlns:a16="http://schemas.microsoft.com/office/drawing/2014/main" id="{22B856F4-B516-AE78-C70E-89A1CEF93381}"/>
              </a:ext>
            </a:extLst>
          </p:cNvPr>
          <p:cNvSpPr>
            <a:spLocks noGrp="1"/>
          </p:cNvSpPr>
          <p:nvPr>
            <p:ph idx="1"/>
          </p:nvPr>
        </p:nvSpPr>
        <p:spPr>
          <a:xfrm>
            <a:off x="1587710" y="1967947"/>
            <a:ext cx="10263610" cy="3939316"/>
          </a:xfrm>
        </p:spPr>
        <p:txBody>
          <a:bodyPr>
            <a:normAutofit/>
          </a:bodyPr>
          <a:lstStyle/>
          <a:p>
            <a:r>
              <a:rPr lang="en-US" dirty="0">
                <a:latin typeface="Lato" panose="020F0502020204030203" pitchFamily="34" charset="77"/>
              </a:rPr>
              <a:t>“Canon” has come to structure the meaning of a text—and one’s positionality determines how it is applied</a:t>
            </a:r>
            <a:br>
              <a:rPr lang="en-US" dirty="0">
                <a:latin typeface="Lato" panose="020F0502020204030203" pitchFamily="34" charset="77"/>
              </a:rPr>
            </a:br>
            <a:endParaRPr lang="en-US" dirty="0">
              <a:latin typeface="Lato" panose="020F0502020204030203" pitchFamily="34" charset="77"/>
            </a:endParaRPr>
          </a:p>
          <a:p>
            <a:r>
              <a:rPr lang="en-US" dirty="0">
                <a:latin typeface="Lato" panose="020F0502020204030203" pitchFamily="34" charset="77"/>
              </a:rPr>
              <a:t>Indicator of importance and can communicate potential storytelling trajectories for audiences to anticipate—and economically invest in</a:t>
            </a:r>
            <a:br>
              <a:rPr lang="en-US" dirty="0">
                <a:latin typeface="Lato" panose="020F0502020204030203" pitchFamily="34" charset="77"/>
              </a:rPr>
            </a:br>
            <a:endParaRPr lang="en-US" dirty="0">
              <a:latin typeface="Lato" panose="020F0502020204030203" pitchFamily="34" charset="77"/>
            </a:endParaRPr>
          </a:p>
          <a:p>
            <a:r>
              <a:rPr lang="en-US" dirty="0" err="1">
                <a:latin typeface="Lato" panose="020F0502020204030203" pitchFamily="34" charset="77"/>
              </a:rPr>
              <a:t>Decanonized</a:t>
            </a:r>
            <a:r>
              <a:rPr lang="en-US" dirty="0">
                <a:latin typeface="Lato" panose="020F0502020204030203" pitchFamily="34" charset="77"/>
              </a:rPr>
              <a:t> texts are demoted within cultural hierarchies</a:t>
            </a:r>
            <a:br>
              <a:rPr lang="en-US" dirty="0">
                <a:latin typeface="Lato" panose="020F0502020204030203" pitchFamily="34" charset="77"/>
              </a:rPr>
            </a:br>
            <a:endParaRPr lang="en-US" dirty="0">
              <a:latin typeface="Lato" panose="020F0502020204030203" pitchFamily="34" charset="77"/>
            </a:endParaRPr>
          </a:p>
          <a:p>
            <a:r>
              <a:rPr lang="en-US" dirty="0">
                <a:latin typeface="Lato" panose="020F0502020204030203" pitchFamily="34" charset="77"/>
              </a:rPr>
              <a:t>“Canon” determines limitations for meaning-making and narrative possibility</a:t>
            </a:r>
          </a:p>
          <a:p>
            <a:endParaRPr lang="en-US" dirty="0">
              <a:latin typeface="Lato" panose="020F0502020204030203" pitchFamily="34" charset="77"/>
            </a:endParaRPr>
          </a:p>
        </p:txBody>
      </p:sp>
    </p:spTree>
    <p:extLst>
      <p:ext uri="{BB962C8B-B14F-4D97-AF65-F5344CB8AC3E}">
        <p14:creationId xmlns:p14="http://schemas.microsoft.com/office/powerpoint/2010/main" val="36736887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95A76-09C2-D9AE-7853-32CACB0FD8BE}"/>
              </a:ext>
            </a:extLst>
          </p:cNvPr>
          <p:cNvSpPr>
            <a:spLocks noGrp="1"/>
          </p:cNvSpPr>
          <p:nvPr>
            <p:ph type="title"/>
          </p:nvPr>
        </p:nvSpPr>
        <p:spPr>
          <a:xfrm>
            <a:off x="3378342" y="1868557"/>
            <a:ext cx="8409467" cy="4055495"/>
          </a:xfrm>
        </p:spPr>
        <p:txBody>
          <a:bodyPr>
            <a:noAutofit/>
          </a:bodyPr>
          <a:lstStyle/>
          <a:p>
            <a:r>
              <a:rPr lang="en-US" sz="3500" dirty="0"/>
              <a:t>a media work—or information related to it—that (a) originates from an authorized, authorial, or acquired source, (b) aligns with narrative coherence, and (c) possesses the potential to reenter or impact the diegesis of future installments of the franchise</a:t>
            </a:r>
            <a:br>
              <a:rPr lang="en-US" sz="3500" dirty="0"/>
            </a:br>
            <a:endParaRPr lang="en-US" sz="3500" dirty="0"/>
          </a:p>
        </p:txBody>
      </p:sp>
      <p:sp>
        <p:nvSpPr>
          <p:cNvPr id="5" name="Text Placeholder 4">
            <a:extLst>
              <a:ext uri="{FF2B5EF4-FFF2-40B4-BE49-F238E27FC236}">
                <a16:creationId xmlns:a16="http://schemas.microsoft.com/office/drawing/2014/main" id="{AF530447-5B86-DC72-E48F-DC608B2B38DF}"/>
              </a:ext>
            </a:extLst>
          </p:cNvPr>
          <p:cNvSpPr>
            <a:spLocks noGrp="1"/>
          </p:cNvSpPr>
          <p:nvPr>
            <p:ph type="body" idx="1"/>
          </p:nvPr>
        </p:nvSpPr>
        <p:spPr>
          <a:xfrm>
            <a:off x="3378342" y="1430907"/>
            <a:ext cx="8409467" cy="437650"/>
          </a:xfrm>
        </p:spPr>
        <p:txBody>
          <a:bodyPr>
            <a:noAutofit/>
          </a:bodyPr>
          <a:lstStyle/>
          <a:p>
            <a:r>
              <a:rPr lang="en-US" sz="3000" dirty="0">
                <a:latin typeface="Lato" panose="020F0502020204030203" pitchFamily="34" charset="77"/>
              </a:rPr>
              <a:t>Expanded definition of “canon”:</a:t>
            </a:r>
          </a:p>
        </p:txBody>
      </p:sp>
    </p:spTree>
    <p:extLst>
      <p:ext uri="{BB962C8B-B14F-4D97-AF65-F5344CB8AC3E}">
        <p14:creationId xmlns:p14="http://schemas.microsoft.com/office/powerpoint/2010/main" val="3076073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683434"/>
            <a:ext cx="10604290" cy="841169"/>
          </a:xfrm>
        </p:spPr>
        <p:txBody>
          <a:bodyPr>
            <a:normAutofit/>
          </a:bodyPr>
          <a:lstStyle/>
          <a:p>
            <a:r>
              <a:rPr lang="en-US" dirty="0"/>
              <a:t>Responses</a:t>
            </a:r>
          </a:p>
        </p:txBody>
      </p:sp>
      <p:sp>
        <p:nvSpPr>
          <p:cNvPr id="7" name="Content Placeholder 2">
            <a:extLst>
              <a:ext uri="{FF2B5EF4-FFF2-40B4-BE49-F238E27FC236}">
                <a16:creationId xmlns:a16="http://schemas.microsoft.com/office/drawing/2014/main" id="{72DF74DF-4143-3A41-3811-D8922E4BB02E}"/>
              </a:ext>
            </a:extLst>
          </p:cNvPr>
          <p:cNvSpPr>
            <a:spLocks noGrp="1"/>
          </p:cNvSpPr>
          <p:nvPr>
            <p:ph idx="1"/>
          </p:nvPr>
        </p:nvSpPr>
        <p:spPr>
          <a:xfrm>
            <a:off x="8706678" y="4929809"/>
            <a:ext cx="3144644" cy="1383904"/>
          </a:xfrm>
        </p:spPr>
        <p:txBody>
          <a:bodyPr>
            <a:normAutofit/>
          </a:bodyPr>
          <a:lstStyle/>
          <a:p>
            <a:pPr marL="0" indent="0">
              <a:buNone/>
            </a:pPr>
            <a:r>
              <a:rPr lang="en-US" sz="1200" b="1" dirty="0">
                <a:latin typeface="Lato" panose="020F0502020204030203" pitchFamily="34" charset="77"/>
              </a:rPr>
              <a:t>Image Source: </a:t>
            </a:r>
            <a:r>
              <a:rPr lang="en-US" sz="1200" dirty="0">
                <a:latin typeface="Lato" panose="020F0502020204030203" pitchFamily="34" charset="77"/>
              </a:rPr>
              <a:t>Johnston, D. (2023, October 23). Kevin </a:t>
            </a:r>
            <a:r>
              <a:rPr lang="en-US" sz="1200" dirty="0" err="1">
                <a:latin typeface="Lato" panose="020F0502020204030203" pitchFamily="34" charset="77"/>
              </a:rPr>
              <a:t>Feige</a:t>
            </a:r>
            <a:r>
              <a:rPr lang="en-US" sz="1200" dirty="0">
                <a:latin typeface="Lato" panose="020F0502020204030203" pitchFamily="34" charset="77"/>
              </a:rPr>
              <a:t> Just Shattered MCU TV Canon. Inverse. https://</a:t>
            </a:r>
            <a:r>
              <a:rPr lang="en-US" sz="1200" dirty="0" err="1">
                <a:latin typeface="Lato" panose="020F0502020204030203" pitchFamily="34" charset="77"/>
              </a:rPr>
              <a:t>www.inverse.com</a:t>
            </a:r>
            <a:r>
              <a:rPr lang="en-US" sz="1200" dirty="0">
                <a:latin typeface="Lato" panose="020F0502020204030203" pitchFamily="34" charset="77"/>
              </a:rPr>
              <a:t>/entertainment/kevin-feige-marvel-tv-sacred-timeline-defenders-agents-of-shield-canon</a:t>
            </a:r>
          </a:p>
        </p:txBody>
      </p:sp>
      <p:pic>
        <p:nvPicPr>
          <p:cNvPr id="12" name="Picture 11" descr="A person speaking into a microphone&#10;&#10;Description automatically generated">
            <a:extLst>
              <a:ext uri="{FF2B5EF4-FFF2-40B4-BE49-F238E27FC236}">
                <a16:creationId xmlns:a16="http://schemas.microsoft.com/office/drawing/2014/main" id="{806943AA-849C-5D73-1755-3B2406F0BC45}"/>
              </a:ext>
            </a:extLst>
          </p:cNvPr>
          <p:cNvPicPr>
            <a:picLocks noChangeAspect="1"/>
          </p:cNvPicPr>
          <p:nvPr/>
        </p:nvPicPr>
        <p:blipFill>
          <a:blip r:embed="rId3"/>
          <a:stretch>
            <a:fillRect/>
          </a:stretch>
        </p:blipFill>
        <p:spPr>
          <a:xfrm>
            <a:off x="1587709" y="1930627"/>
            <a:ext cx="6852093" cy="4383087"/>
          </a:xfrm>
          <a:prstGeom prst="rect">
            <a:avLst/>
          </a:prstGeom>
        </p:spPr>
      </p:pic>
    </p:spTree>
    <p:extLst>
      <p:ext uri="{BB962C8B-B14F-4D97-AF65-F5344CB8AC3E}">
        <p14:creationId xmlns:p14="http://schemas.microsoft.com/office/powerpoint/2010/main" val="1302041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72DF74DF-4143-3A41-3811-D8922E4BB02E}"/>
              </a:ext>
            </a:extLst>
          </p:cNvPr>
          <p:cNvSpPr>
            <a:spLocks noGrp="1"/>
          </p:cNvSpPr>
          <p:nvPr>
            <p:ph idx="1"/>
          </p:nvPr>
        </p:nvSpPr>
        <p:spPr>
          <a:xfrm>
            <a:off x="8706678" y="5029200"/>
            <a:ext cx="3144644" cy="1284514"/>
          </a:xfrm>
        </p:spPr>
        <p:txBody>
          <a:bodyPr>
            <a:normAutofit/>
          </a:bodyPr>
          <a:lstStyle/>
          <a:p>
            <a:pPr marL="0" indent="0">
              <a:buNone/>
            </a:pPr>
            <a:r>
              <a:rPr lang="en-US" sz="1200" b="1" dirty="0">
                <a:latin typeface="Lato" panose="020F0502020204030203" pitchFamily="34" charset="77"/>
              </a:rPr>
              <a:t>Image Source: </a:t>
            </a:r>
            <a:r>
              <a:rPr lang="en-US" sz="1200" dirty="0" err="1">
                <a:latin typeface="Lato" panose="020F0502020204030203" pitchFamily="34" charset="77"/>
              </a:rPr>
              <a:t>Conlin</a:t>
            </a:r>
            <a:r>
              <a:rPr lang="en-US" sz="1200" dirty="0">
                <a:latin typeface="Lato" panose="020F0502020204030203" pitchFamily="34" charset="77"/>
              </a:rPr>
              <a:t>, D. (2023, November 28). Marvel Studios May Have Made A Bunch Of Fan-Favorite Projects Non-Canon To The MCU. Game Rant. https://</a:t>
            </a:r>
            <a:r>
              <a:rPr lang="en-US" sz="1200" dirty="0" err="1">
                <a:latin typeface="Lato" panose="020F0502020204030203" pitchFamily="34" charset="77"/>
              </a:rPr>
              <a:t>gamerant.com</a:t>
            </a:r>
            <a:r>
              <a:rPr lang="en-US" sz="1200" dirty="0">
                <a:latin typeface="Lato" panose="020F0502020204030203" pitchFamily="34" charset="77"/>
              </a:rPr>
              <a:t>/daredevil-</a:t>
            </a:r>
            <a:r>
              <a:rPr lang="en-US" sz="1200" dirty="0" err="1">
                <a:latin typeface="Lato" panose="020F0502020204030203" pitchFamily="34" charset="77"/>
              </a:rPr>
              <a:t>jessica</a:t>
            </a:r>
            <a:r>
              <a:rPr lang="en-US" sz="1200" dirty="0">
                <a:latin typeface="Lato" panose="020F0502020204030203" pitchFamily="34" charset="77"/>
              </a:rPr>
              <a:t>-jones-</a:t>
            </a:r>
            <a:r>
              <a:rPr lang="en-US" sz="1200" dirty="0" err="1">
                <a:latin typeface="Lato" panose="020F0502020204030203" pitchFamily="34" charset="77"/>
              </a:rPr>
              <a:t>mcu</a:t>
            </a:r>
            <a:r>
              <a:rPr lang="en-US" sz="1200" dirty="0">
                <a:latin typeface="Lato" panose="020F0502020204030203" pitchFamily="34" charset="77"/>
              </a:rPr>
              <a:t>-timeline-canon-pushed-out/</a:t>
            </a:r>
          </a:p>
        </p:txBody>
      </p:sp>
      <p:pic>
        <p:nvPicPr>
          <p:cNvPr id="14" name="Picture 13" descr="A group of people standing in front of a poster&#10;&#10;Description automatically generated">
            <a:extLst>
              <a:ext uri="{FF2B5EF4-FFF2-40B4-BE49-F238E27FC236}">
                <a16:creationId xmlns:a16="http://schemas.microsoft.com/office/drawing/2014/main" id="{98B9ABC1-E5A0-DE2F-395F-F151B4E77C9A}"/>
              </a:ext>
            </a:extLst>
          </p:cNvPr>
          <p:cNvPicPr>
            <a:picLocks noChangeAspect="1"/>
          </p:cNvPicPr>
          <p:nvPr/>
        </p:nvPicPr>
        <p:blipFill>
          <a:blip r:embed="rId3"/>
          <a:stretch>
            <a:fillRect/>
          </a:stretch>
        </p:blipFill>
        <p:spPr>
          <a:xfrm>
            <a:off x="1587709" y="1761569"/>
            <a:ext cx="6852093" cy="4552145"/>
          </a:xfrm>
          <a:prstGeom prst="rect">
            <a:avLst/>
          </a:prstGeom>
        </p:spPr>
      </p:pic>
      <p:sp>
        <p:nvSpPr>
          <p:cNvPr id="17" name="Title 1">
            <a:extLst>
              <a:ext uri="{FF2B5EF4-FFF2-40B4-BE49-F238E27FC236}">
                <a16:creationId xmlns:a16="http://schemas.microsoft.com/office/drawing/2014/main" id="{B41C4038-5DB3-CFDE-165A-EAAF4504FE02}"/>
              </a:ext>
            </a:extLst>
          </p:cNvPr>
          <p:cNvSpPr txBox="1">
            <a:spLocks/>
          </p:cNvSpPr>
          <p:nvPr/>
        </p:nvSpPr>
        <p:spPr>
          <a:xfrm>
            <a:off x="1587709" y="683434"/>
            <a:ext cx="10604290" cy="841169"/>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400" b="0" i="0" kern="1200">
                <a:solidFill>
                  <a:schemeClr val="tx1"/>
                </a:solidFill>
                <a:latin typeface="Playfair Display" pitchFamily="2" charset="77"/>
                <a:ea typeface="+mj-ea"/>
                <a:cs typeface="+mj-cs"/>
              </a:defRPr>
            </a:lvl1pPr>
          </a:lstStyle>
          <a:p>
            <a:r>
              <a:rPr lang="en-US"/>
              <a:t>Responses</a:t>
            </a:r>
            <a:endParaRPr lang="en-US" dirty="0"/>
          </a:p>
        </p:txBody>
      </p:sp>
    </p:spTree>
    <p:extLst>
      <p:ext uri="{BB962C8B-B14F-4D97-AF65-F5344CB8AC3E}">
        <p14:creationId xmlns:p14="http://schemas.microsoft.com/office/powerpoint/2010/main" val="1574945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72DF74DF-4143-3A41-3811-D8922E4BB02E}"/>
              </a:ext>
            </a:extLst>
          </p:cNvPr>
          <p:cNvSpPr>
            <a:spLocks noGrp="1"/>
          </p:cNvSpPr>
          <p:nvPr>
            <p:ph idx="1"/>
          </p:nvPr>
        </p:nvSpPr>
        <p:spPr>
          <a:xfrm>
            <a:off x="8587408" y="5168348"/>
            <a:ext cx="3263913" cy="1182389"/>
          </a:xfrm>
        </p:spPr>
        <p:txBody>
          <a:bodyPr>
            <a:normAutofit/>
          </a:bodyPr>
          <a:lstStyle/>
          <a:p>
            <a:pPr marL="0" indent="0">
              <a:buNone/>
            </a:pPr>
            <a:r>
              <a:rPr lang="en-US" sz="1200" b="1" dirty="0">
                <a:latin typeface="Lato" panose="020F0502020204030203" pitchFamily="34" charset="77"/>
              </a:rPr>
              <a:t>Image Source: </a:t>
            </a:r>
            <a:r>
              <a:rPr lang="en-US" sz="1200" dirty="0">
                <a:latin typeface="Lato" panose="020F0502020204030203" pitchFamily="34" charset="77"/>
              </a:rPr>
              <a:t>Dick, J. (2023, October 22). Kevin </a:t>
            </a:r>
            <a:r>
              <a:rPr lang="en-US" sz="1200" dirty="0" err="1">
                <a:latin typeface="Lato" panose="020F0502020204030203" pitchFamily="34" charset="77"/>
              </a:rPr>
              <a:t>Feige</a:t>
            </a:r>
            <a:r>
              <a:rPr lang="en-US" sz="1200" dirty="0">
                <a:latin typeface="Lato" panose="020F0502020204030203" pitchFamily="34" charset="77"/>
              </a:rPr>
              <a:t> Seems to Confirm Pre-</a:t>
            </a:r>
            <a:r>
              <a:rPr lang="en-US" sz="1200" dirty="0" err="1">
                <a:latin typeface="Lato" panose="020F0502020204030203" pitchFamily="34" charset="77"/>
              </a:rPr>
              <a:t>WandaVision</a:t>
            </a:r>
            <a:r>
              <a:rPr lang="en-US" sz="1200" dirty="0">
                <a:latin typeface="Lato" panose="020F0502020204030203" pitchFamily="34" charset="77"/>
              </a:rPr>
              <a:t> Marvel Shows Aren’t MCU Canon. CBR. https://</a:t>
            </a:r>
            <a:r>
              <a:rPr lang="en-US" sz="1200" dirty="0" err="1">
                <a:latin typeface="Lato" panose="020F0502020204030203" pitchFamily="34" charset="77"/>
              </a:rPr>
              <a:t>www.cbr.com</a:t>
            </a:r>
            <a:r>
              <a:rPr lang="en-US" sz="1200" dirty="0">
                <a:latin typeface="Lato" panose="020F0502020204030203" pitchFamily="34" charset="77"/>
              </a:rPr>
              <a:t>/</a:t>
            </a:r>
            <a:r>
              <a:rPr lang="en-US" sz="1200" dirty="0" err="1">
                <a:latin typeface="Lato" panose="020F0502020204030203" pitchFamily="34" charset="77"/>
              </a:rPr>
              <a:t>kevin</a:t>
            </a:r>
            <a:r>
              <a:rPr lang="en-US" sz="1200" dirty="0">
                <a:latin typeface="Lato" panose="020F0502020204030203" pitchFamily="34" charset="77"/>
              </a:rPr>
              <a:t>-</a:t>
            </a:r>
            <a:r>
              <a:rPr lang="en-US" sz="1200" dirty="0" err="1">
                <a:latin typeface="Lato" panose="020F0502020204030203" pitchFamily="34" charset="77"/>
              </a:rPr>
              <a:t>feige</a:t>
            </a:r>
            <a:r>
              <a:rPr lang="en-US" sz="1200" dirty="0">
                <a:latin typeface="Lato" panose="020F0502020204030203" pitchFamily="34" charset="77"/>
              </a:rPr>
              <a:t>-past-marvel-shows-</a:t>
            </a:r>
            <a:r>
              <a:rPr lang="en-US" sz="1200" dirty="0" err="1">
                <a:latin typeface="Lato" panose="020F0502020204030203" pitchFamily="34" charset="77"/>
              </a:rPr>
              <a:t>mcu</a:t>
            </a:r>
            <a:r>
              <a:rPr lang="en-US" sz="1200" dirty="0">
                <a:latin typeface="Lato" panose="020F0502020204030203" pitchFamily="34" charset="77"/>
              </a:rPr>
              <a:t>-canon/</a:t>
            </a:r>
          </a:p>
        </p:txBody>
      </p:sp>
      <p:pic>
        <p:nvPicPr>
          <p:cNvPr id="6" name="Picture 5" descr="A screenshot of a movie&#10;&#10;Description automatically generated">
            <a:extLst>
              <a:ext uri="{FF2B5EF4-FFF2-40B4-BE49-F238E27FC236}">
                <a16:creationId xmlns:a16="http://schemas.microsoft.com/office/drawing/2014/main" id="{A12089BA-BFBC-AC4F-2838-1DD053BFDA58}"/>
              </a:ext>
            </a:extLst>
          </p:cNvPr>
          <p:cNvPicPr>
            <a:picLocks noChangeAspect="1"/>
          </p:cNvPicPr>
          <p:nvPr/>
        </p:nvPicPr>
        <p:blipFill rotWithShape="1">
          <a:blip r:embed="rId3"/>
          <a:srcRect b="24799"/>
          <a:stretch/>
        </p:blipFill>
        <p:spPr>
          <a:xfrm>
            <a:off x="1587708" y="1761569"/>
            <a:ext cx="6857784" cy="4552145"/>
          </a:xfrm>
          <a:prstGeom prst="rect">
            <a:avLst/>
          </a:prstGeom>
        </p:spPr>
      </p:pic>
      <p:sp>
        <p:nvSpPr>
          <p:cNvPr id="11" name="Title 1">
            <a:extLst>
              <a:ext uri="{FF2B5EF4-FFF2-40B4-BE49-F238E27FC236}">
                <a16:creationId xmlns:a16="http://schemas.microsoft.com/office/drawing/2014/main" id="{D268B88A-155C-45FF-7773-3998EBDDA3AF}"/>
              </a:ext>
            </a:extLst>
          </p:cNvPr>
          <p:cNvSpPr txBox="1">
            <a:spLocks/>
          </p:cNvSpPr>
          <p:nvPr/>
        </p:nvSpPr>
        <p:spPr>
          <a:xfrm>
            <a:off x="1587709" y="683434"/>
            <a:ext cx="10604290" cy="841169"/>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400" b="0" i="0" kern="1200">
                <a:solidFill>
                  <a:schemeClr val="tx1"/>
                </a:solidFill>
                <a:latin typeface="Playfair Display" pitchFamily="2" charset="77"/>
                <a:ea typeface="+mj-ea"/>
                <a:cs typeface="+mj-cs"/>
              </a:defRPr>
            </a:lvl1pPr>
          </a:lstStyle>
          <a:p>
            <a:r>
              <a:rPr lang="en-US"/>
              <a:t>Responses</a:t>
            </a:r>
            <a:endParaRPr lang="en-US" dirty="0"/>
          </a:p>
        </p:txBody>
      </p:sp>
    </p:spTree>
    <p:extLst>
      <p:ext uri="{BB962C8B-B14F-4D97-AF65-F5344CB8AC3E}">
        <p14:creationId xmlns:p14="http://schemas.microsoft.com/office/powerpoint/2010/main" val="3168984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95A76-09C2-D9AE-7853-32CACB0FD8BE}"/>
              </a:ext>
            </a:extLst>
          </p:cNvPr>
          <p:cNvSpPr>
            <a:spLocks noGrp="1"/>
          </p:cNvSpPr>
          <p:nvPr>
            <p:ph type="title"/>
          </p:nvPr>
        </p:nvSpPr>
        <p:spPr>
          <a:xfrm>
            <a:off x="3221150" y="1430907"/>
            <a:ext cx="7891760" cy="3996186"/>
          </a:xfrm>
        </p:spPr>
        <p:txBody>
          <a:bodyPr>
            <a:normAutofit fontScale="90000"/>
          </a:bodyPr>
          <a:lstStyle/>
          <a:p>
            <a:r>
              <a:rPr lang="en-US" dirty="0"/>
              <a:t> “Canonical” is interpreted as “shattered canon,” “non-canon,” and not being “MCU canon”…</a:t>
            </a:r>
          </a:p>
        </p:txBody>
      </p:sp>
      <p:sp>
        <p:nvSpPr>
          <p:cNvPr id="5" name="Text Placeholder 4">
            <a:extLst>
              <a:ext uri="{FF2B5EF4-FFF2-40B4-BE49-F238E27FC236}">
                <a16:creationId xmlns:a16="http://schemas.microsoft.com/office/drawing/2014/main" id="{AF530447-5B86-DC72-E48F-DC608B2B38DF}"/>
              </a:ext>
            </a:extLst>
          </p:cNvPr>
          <p:cNvSpPr>
            <a:spLocks noGrp="1"/>
          </p:cNvSpPr>
          <p:nvPr>
            <p:ph type="body" idx="1"/>
          </p:nvPr>
        </p:nvSpPr>
        <p:spPr>
          <a:xfrm>
            <a:off x="3221150" y="5089163"/>
            <a:ext cx="7891760" cy="1053548"/>
          </a:xfrm>
        </p:spPr>
        <p:txBody>
          <a:bodyPr>
            <a:noAutofit/>
          </a:bodyPr>
          <a:lstStyle/>
          <a:p>
            <a:r>
              <a:rPr lang="en-US" sz="3000" dirty="0">
                <a:latin typeface="Lato" panose="020F0502020204030203" pitchFamily="34" charset="77"/>
              </a:rPr>
              <a:t>Is this indicative of differing definitions of “canon”?</a:t>
            </a:r>
          </a:p>
        </p:txBody>
      </p:sp>
    </p:spTree>
    <p:extLst>
      <p:ext uri="{BB962C8B-B14F-4D97-AF65-F5344CB8AC3E}">
        <p14:creationId xmlns:p14="http://schemas.microsoft.com/office/powerpoint/2010/main" val="246748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27AA2-E4B9-19F0-C294-2127FF4FA3A0}"/>
              </a:ext>
            </a:extLst>
          </p:cNvPr>
          <p:cNvSpPr>
            <a:spLocks noGrp="1"/>
          </p:cNvSpPr>
          <p:nvPr>
            <p:ph type="title"/>
          </p:nvPr>
        </p:nvSpPr>
        <p:spPr>
          <a:xfrm>
            <a:off x="1587710" y="487865"/>
            <a:ext cx="9486690" cy="814040"/>
          </a:xfrm>
        </p:spPr>
        <p:txBody>
          <a:bodyPr/>
          <a:lstStyle/>
          <a:p>
            <a:r>
              <a:rPr lang="en-US" dirty="0"/>
              <a:t>Overview</a:t>
            </a:r>
          </a:p>
        </p:txBody>
      </p:sp>
      <p:sp>
        <p:nvSpPr>
          <p:cNvPr id="3" name="Content Placeholder 2">
            <a:extLst>
              <a:ext uri="{FF2B5EF4-FFF2-40B4-BE49-F238E27FC236}">
                <a16:creationId xmlns:a16="http://schemas.microsoft.com/office/drawing/2014/main" id="{D0BF7932-EEA7-06BF-282B-1FEF9FACB649}"/>
              </a:ext>
            </a:extLst>
          </p:cNvPr>
          <p:cNvSpPr>
            <a:spLocks noGrp="1"/>
          </p:cNvSpPr>
          <p:nvPr>
            <p:ph idx="1"/>
          </p:nvPr>
        </p:nvSpPr>
        <p:spPr>
          <a:xfrm>
            <a:off x="1587710" y="1491825"/>
            <a:ext cx="9486690" cy="5056093"/>
          </a:xfrm>
        </p:spPr>
        <p:txBody>
          <a:bodyPr>
            <a:normAutofit lnSpcReduction="10000"/>
          </a:bodyPr>
          <a:lstStyle/>
          <a:p>
            <a:pPr marL="457200" indent="-457200">
              <a:lnSpc>
                <a:spcPct val="160000"/>
              </a:lnSpc>
              <a:buFont typeface="+mj-lt"/>
              <a:buAutoNum type="arabicPeriod"/>
            </a:pPr>
            <a:r>
              <a:rPr lang="en-US" dirty="0">
                <a:latin typeface="Lato" panose="020F0502020204030203" pitchFamily="34" charset="77"/>
              </a:rPr>
              <a:t>Historicizing “canon”</a:t>
            </a:r>
          </a:p>
          <a:p>
            <a:pPr marL="457200" indent="-457200">
              <a:lnSpc>
                <a:spcPct val="160000"/>
              </a:lnSpc>
              <a:buFont typeface="+mj-lt"/>
              <a:buAutoNum type="arabicPeriod"/>
            </a:pPr>
            <a:r>
              <a:rPr lang="en-US" dirty="0">
                <a:latin typeface="Lato" panose="020F0502020204030203" pitchFamily="34" charset="77"/>
              </a:rPr>
              <a:t>Expanding the definition in response to complicating factors in our current media landscape</a:t>
            </a:r>
          </a:p>
          <a:p>
            <a:pPr lvl="2">
              <a:lnSpc>
                <a:spcPct val="160000"/>
              </a:lnSpc>
            </a:pPr>
            <a:r>
              <a:rPr lang="en-US" sz="2000" dirty="0">
                <a:latin typeface="Lato" panose="020F0502020204030203" pitchFamily="34" charset="77"/>
              </a:rPr>
              <a:t>a media work—or information related to it—that (a) originates from an authorized, authorial, or acquired source, (b) aligns with narrative coherence, and (c) possesses the potential to reenter or impact the diegesis of future installments of the franchise</a:t>
            </a:r>
          </a:p>
          <a:p>
            <a:pPr marL="457200" indent="-457200">
              <a:lnSpc>
                <a:spcPct val="160000"/>
              </a:lnSpc>
              <a:buFont typeface="+mj-lt"/>
              <a:buAutoNum type="arabicPeriod"/>
            </a:pPr>
            <a:r>
              <a:rPr lang="en-US" dirty="0">
                <a:latin typeface="Lato" panose="020F0502020204030203" pitchFamily="34" charset="77"/>
              </a:rPr>
              <a:t>Case study: canonicity and the Marvel Cinematic Universe</a:t>
            </a:r>
          </a:p>
          <a:p>
            <a:pPr marL="457200" indent="-457200">
              <a:lnSpc>
                <a:spcPct val="160000"/>
              </a:lnSpc>
              <a:buFont typeface="+mj-lt"/>
              <a:buAutoNum type="arabicPeriod"/>
            </a:pPr>
            <a:r>
              <a:rPr lang="en-US" dirty="0">
                <a:latin typeface="Lato" panose="020F0502020204030203" pitchFamily="34" charset="77"/>
              </a:rPr>
              <a:t>Canon as a way to structure discussions of textual meaning</a:t>
            </a:r>
          </a:p>
        </p:txBody>
      </p:sp>
      <p:sp>
        <p:nvSpPr>
          <p:cNvPr id="4" name="Rectangle 3">
            <a:extLst>
              <a:ext uri="{FF2B5EF4-FFF2-40B4-BE49-F238E27FC236}">
                <a16:creationId xmlns:a16="http://schemas.microsoft.com/office/drawing/2014/main" id="{D1766A13-73E3-BEBF-9FF2-08DD3EA22741}"/>
              </a:ext>
            </a:extLst>
          </p:cNvPr>
          <p:cNvSpPr/>
          <p:nvPr/>
        </p:nvSpPr>
        <p:spPr>
          <a:xfrm>
            <a:off x="2141750" y="3378343"/>
            <a:ext cx="96586" cy="16903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8186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269096"/>
            <a:ext cx="10263611" cy="850924"/>
          </a:xfrm>
        </p:spPr>
        <p:txBody>
          <a:bodyPr/>
          <a:lstStyle/>
          <a:p>
            <a:r>
              <a:rPr lang="en-US" dirty="0"/>
              <a:t>Historical Origins of “Canon”</a:t>
            </a:r>
          </a:p>
        </p:txBody>
      </p:sp>
      <p:sp>
        <p:nvSpPr>
          <p:cNvPr id="3" name="Content Placeholder 2">
            <a:extLst>
              <a:ext uri="{FF2B5EF4-FFF2-40B4-BE49-F238E27FC236}">
                <a16:creationId xmlns:a16="http://schemas.microsoft.com/office/drawing/2014/main" id="{44DD6591-B31F-0BC5-EB4F-46C83CEB201F}"/>
              </a:ext>
            </a:extLst>
          </p:cNvPr>
          <p:cNvSpPr>
            <a:spLocks noGrp="1"/>
          </p:cNvSpPr>
          <p:nvPr>
            <p:ph idx="1"/>
          </p:nvPr>
        </p:nvSpPr>
        <p:spPr>
          <a:xfrm>
            <a:off x="7696200" y="5058810"/>
            <a:ext cx="4155120" cy="850924"/>
          </a:xfrm>
        </p:spPr>
        <p:txBody>
          <a:bodyPr>
            <a:normAutofit lnSpcReduction="10000"/>
          </a:bodyPr>
          <a:lstStyle/>
          <a:p>
            <a:pPr marL="0" indent="0">
              <a:buNone/>
            </a:pPr>
            <a:r>
              <a:rPr lang="en-US" sz="1200" b="1" dirty="0">
                <a:latin typeface="Lato" panose="020F0502020204030203" pitchFamily="34" charset="77"/>
              </a:rPr>
              <a:t>Image Source: </a:t>
            </a:r>
            <a:r>
              <a:rPr lang="en-US" sz="1200" dirty="0">
                <a:latin typeface="Lato" panose="020F0502020204030203" pitchFamily="34" charset="77"/>
              </a:rPr>
              <a:t>The University of Michigan Library. (n.d.). </a:t>
            </a:r>
            <a:r>
              <a:rPr lang="en-US" sz="1200" dirty="0" err="1">
                <a:latin typeface="Lato" panose="020F0502020204030203" pitchFamily="34" charset="77"/>
              </a:rPr>
              <a:t>Canoun</a:t>
            </a:r>
            <a:r>
              <a:rPr lang="en-US" sz="1200" dirty="0">
                <a:latin typeface="Lato" panose="020F0502020204030203" pitchFamily="34" charset="77"/>
              </a:rPr>
              <a:t>. Middle English Compendium. Retrieved December 18, 2023, from https://</a:t>
            </a:r>
            <a:r>
              <a:rPr lang="en-US" sz="1200" dirty="0" err="1">
                <a:latin typeface="Lato" panose="020F0502020204030203" pitchFamily="34" charset="77"/>
              </a:rPr>
              <a:t>quod.lib.umich.edu</a:t>
            </a:r>
            <a:r>
              <a:rPr lang="en-US" sz="1200" dirty="0">
                <a:latin typeface="Lato" panose="020F0502020204030203" pitchFamily="34" charset="77"/>
              </a:rPr>
              <a:t>/m/middle-</a:t>
            </a:r>
            <a:r>
              <a:rPr lang="en-US" sz="1200" dirty="0" err="1">
                <a:latin typeface="Lato" panose="020F0502020204030203" pitchFamily="34" charset="77"/>
              </a:rPr>
              <a:t>english</a:t>
            </a:r>
            <a:r>
              <a:rPr lang="en-US" sz="1200" dirty="0">
                <a:latin typeface="Lato" panose="020F0502020204030203" pitchFamily="34" charset="77"/>
              </a:rPr>
              <a:t>-dictionary/dictionary/MED6686</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6331055" y="6368536"/>
            <a:ext cx="5520266" cy="369332"/>
          </a:xfrm>
          <a:prstGeom prst="rect">
            <a:avLst/>
          </a:prstGeom>
          <a:noFill/>
        </p:spPr>
        <p:txBody>
          <a:bodyPr wrap="square" rtlCol="0">
            <a:spAutoFit/>
          </a:bodyPr>
          <a:lstStyle/>
          <a:p>
            <a:pPr algn="r"/>
            <a:r>
              <a:rPr lang="en-US" dirty="0">
                <a:latin typeface="Playfair Display" pitchFamily="2" charset="77"/>
              </a:rPr>
              <a:t>Historicizing “Canon”</a:t>
            </a:r>
          </a:p>
        </p:txBody>
      </p:sp>
      <p:pic>
        <p:nvPicPr>
          <p:cNvPr id="11" name="Picture 10" descr="A screenshot of a dictionary entry&#10;&#10;Description automatically generated">
            <a:extLst>
              <a:ext uri="{FF2B5EF4-FFF2-40B4-BE49-F238E27FC236}">
                <a16:creationId xmlns:a16="http://schemas.microsoft.com/office/drawing/2014/main" id="{773DA911-00EA-CA6A-E7C8-6C0E8EAE7D03}"/>
              </a:ext>
            </a:extLst>
          </p:cNvPr>
          <p:cNvPicPr>
            <a:picLocks noChangeAspect="1"/>
          </p:cNvPicPr>
          <p:nvPr/>
        </p:nvPicPr>
        <p:blipFill>
          <a:blip r:embed="rId3"/>
          <a:stretch>
            <a:fillRect/>
          </a:stretch>
        </p:blipFill>
        <p:spPr>
          <a:xfrm>
            <a:off x="1587708" y="1306287"/>
            <a:ext cx="5927121" cy="4603446"/>
          </a:xfrm>
          <a:prstGeom prst="rect">
            <a:avLst/>
          </a:prstGeom>
        </p:spPr>
      </p:pic>
    </p:spTree>
    <p:extLst>
      <p:ext uri="{BB962C8B-B14F-4D97-AF65-F5344CB8AC3E}">
        <p14:creationId xmlns:p14="http://schemas.microsoft.com/office/powerpoint/2010/main" val="28461176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49275-F075-16C3-9C21-309AEE63120F}"/>
              </a:ext>
            </a:extLst>
          </p:cNvPr>
          <p:cNvSpPr>
            <a:spLocks noGrp="1"/>
          </p:cNvSpPr>
          <p:nvPr>
            <p:ph type="title"/>
          </p:nvPr>
        </p:nvSpPr>
        <p:spPr>
          <a:xfrm>
            <a:off x="1587709" y="544286"/>
            <a:ext cx="10263611" cy="850924"/>
          </a:xfrm>
        </p:spPr>
        <p:txBody>
          <a:bodyPr/>
          <a:lstStyle/>
          <a:p>
            <a:r>
              <a:rPr lang="en-US" dirty="0"/>
              <a:t>“Canon” in Academia</a:t>
            </a:r>
          </a:p>
        </p:txBody>
      </p:sp>
      <p:sp>
        <p:nvSpPr>
          <p:cNvPr id="4" name="Rectangle 3">
            <a:extLst>
              <a:ext uri="{FF2B5EF4-FFF2-40B4-BE49-F238E27FC236}">
                <a16:creationId xmlns:a16="http://schemas.microsoft.com/office/drawing/2014/main" id="{19BEAB88-6A62-E7A4-B9E4-5F903E5021EC}"/>
              </a:ext>
            </a:extLst>
          </p:cNvPr>
          <p:cNvSpPr/>
          <p:nvPr/>
        </p:nvSpPr>
        <p:spPr>
          <a:xfrm rot="5400000">
            <a:off x="5808132" y="474135"/>
            <a:ext cx="575733" cy="12192000"/>
          </a:xfrm>
          <a:prstGeom prst="rect">
            <a:avLst/>
          </a:prstGeom>
          <a:gradFill flip="none" rotWithShape="1">
            <a:gsLst>
              <a:gs pos="0">
                <a:schemeClr val="accent4">
                  <a:lumMod val="37574"/>
                </a:schemeClr>
              </a:gs>
              <a:gs pos="100000">
                <a:schemeClr val="accent6">
                  <a:lumMod val="36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7672204-6D4E-CEDB-CF9E-5248BC88C8DC}"/>
              </a:ext>
            </a:extLst>
          </p:cNvPr>
          <p:cNvSpPr txBox="1"/>
          <p:nvPr/>
        </p:nvSpPr>
        <p:spPr>
          <a:xfrm>
            <a:off x="6331055" y="6368536"/>
            <a:ext cx="5520266" cy="369332"/>
          </a:xfrm>
          <a:prstGeom prst="rect">
            <a:avLst/>
          </a:prstGeom>
          <a:noFill/>
        </p:spPr>
        <p:txBody>
          <a:bodyPr wrap="square" rtlCol="0">
            <a:spAutoFit/>
          </a:bodyPr>
          <a:lstStyle/>
          <a:p>
            <a:pPr algn="r"/>
            <a:r>
              <a:rPr lang="en-US" dirty="0">
                <a:latin typeface="Playfair Display" pitchFamily="2" charset="77"/>
              </a:rPr>
              <a:t>Historicizing “Canon”</a:t>
            </a:r>
          </a:p>
        </p:txBody>
      </p:sp>
      <p:sp>
        <p:nvSpPr>
          <p:cNvPr id="7" name="Content Placeholder 6">
            <a:extLst>
              <a:ext uri="{FF2B5EF4-FFF2-40B4-BE49-F238E27FC236}">
                <a16:creationId xmlns:a16="http://schemas.microsoft.com/office/drawing/2014/main" id="{22B856F4-B516-AE78-C70E-89A1CEF93381}"/>
              </a:ext>
            </a:extLst>
          </p:cNvPr>
          <p:cNvSpPr>
            <a:spLocks noGrp="1"/>
          </p:cNvSpPr>
          <p:nvPr>
            <p:ph idx="1"/>
          </p:nvPr>
        </p:nvSpPr>
        <p:spPr>
          <a:xfrm>
            <a:off x="1587710" y="1705232"/>
            <a:ext cx="9486690" cy="4380936"/>
          </a:xfrm>
        </p:spPr>
        <p:txBody>
          <a:bodyPr/>
          <a:lstStyle/>
          <a:p>
            <a:r>
              <a:rPr lang="en-US" dirty="0">
                <a:latin typeface="Lato" panose="020F0502020204030203" pitchFamily="34" charset="77"/>
              </a:rPr>
              <a:t>More broadly, creating a “canon” of scholarship and theory</a:t>
            </a:r>
            <a:br>
              <a:rPr lang="en-US" dirty="0">
                <a:latin typeface="Lato" panose="020F0502020204030203" pitchFamily="34" charset="77"/>
              </a:rPr>
            </a:br>
            <a:endParaRPr lang="en-US" dirty="0">
              <a:latin typeface="Lato" panose="020F0502020204030203" pitchFamily="34" charset="77"/>
            </a:endParaRPr>
          </a:p>
          <a:p>
            <a:pPr lvl="1"/>
            <a:r>
              <a:rPr lang="en-US" sz="2000" dirty="0">
                <a:latin typeface="Lato" panose="020F0502020204030203" pitchFamily="34" charset="77"/>
              </a:rPr>
              <a:t> Publications like </a:t>
            </a:r>
            <a:r>
              <a:rPr lang="en-US" sz="2000" i="1" dirty="0">
                <a:latin typeface="Lato" panose="020F0502020204030203" pitchFamily="34" charset="77"/>
              </a:rPr>
              <a:t>Canonical Texts in Media Research: Are There Any? Should There Be? How About These?</a:t>
            </a:r>
            <a:r>
              <a:rPr lang="en-US" sz="2000" dirty="0">
                <a:latin typeface="Lato" panose="020F0502020204030203" pitchFamily="34" charset="77"/>
              </a:rPr>
              <a:t> (Katz et al., 2003)</a:t>
            </a:r>
            <a:br>
              <a:rPr lang="en-US" sz="2000" dirty="0">
                <a:latin typeface="Lato" panose="020F0502020204030203" pitchFamily="34" charset="77"/>
              </a:rPr>
            </a:br>
            <a:endParaRPr lang="en-US" sz="2000" dirty="0">
              <a:latin typeface="Lato" panose="020F0502020204030203" pitchFamily="34" charset="77"/>
            </a:endParaRPr>
          </a:p>
          <a:p>
            <a:r>
              <a:rPr lang="en-US" dirty="0">
                <a:latin typeface="Lato" panose="020F0502020204030203" pitchFamily="34" charset="77"/>
              </a:rPr>
              <a:t>Within fields that study media, a “canon” of texts studied</a:t>
            </a:r>
            <a:br>
              <a:rPr lang="en-US" dirty="0">
                <a:latin typeface="Lato" panose="020F0502020204030203" pitchFamily="34" charset="77"/>
              </a:rPr>
            </a:br>
            <a:endParaRPr lang="en-US" dirty="0">
              <a:latin typeface="Lato" panose="020F0502020204030203" pitchFamily="34" charset="77"/>
            </a:endParaRPr>
          </a:p>
          <a:p>
            <a:pPr lvl="1"/>
            <a:r>
              <a:rPr lang="en-US" sz="2000" dirty="0">
                <a:latin typeface="Lato" panose="020F0502020204030203" pitchFamily="34" charset="77"/>
              </a:rPr>
              <a:t>“Using the examples of </a:t>
            </a:r>
            <a:r>
              <a:rPr lang="en-US" sz="2000" i="1" dirty="0">
                <a:latin typeface="Lato" panose="020F0502020204030203" pitchFamily="34" charset="77"/>
              </a:rPr>
              <a:t>The Wire, Breaking Bad, </a:t>
            </a:r>
            <a:r>
              <a:rPr lang="en-US" sz="2000" dirty="0">
                <a:latin typeface="Lato" panose="020F0502020204030203" pitchFamily="34" charset="77"/>
              </a:rPr>
              <a:t>and </a:t>
            </a:r>
            <a:r>
              <a:rPr lang="en-US" sz="2000" i="1" dirty="0">
                <a:latin typeface="Lato" panose="020F0502020204030203" pitchFamily="34" charset="77"/>
              </a:rPr>
              <a:t>Mad Men, </a:t>
            </a:r>
            <a:r>
              <a:rPr lang="en-US" sz="2000" dirty="0">
                <a:latin typeface="Lato" panose="020F0502020204030203" pitchFamily="34" charset="77"/>
              </a:rPr>
              <a:t>all of which have been hailed by critics as the greatest television series in the medium’s history, I discuss how we can enter into medium-specific debates over value without re-creating a canon or exclusionary critical practices” (</a:t>
            </a:r>
            <a:r>
              <a:rPr lang="en-US" sz="2000" dirty="0" err="1">
                <a:latin typeface="Lato" panose="020F0502020204030203" pitchFamily="34" charset="77"/>
              </a:rPr>
              <a:t>Mittell</a:t>
            </a:r>
            <a:r>
              <a:rPr lang="en-US" sz="2000" dirty="0">
                <a:latin typeface="Lato" panose="020F0502020204030203" pitchFamily="34" charset="77"/>
              </a:rPr>
              <a:t>, 2015, pp. 14–15)</a:t>
            </a:r>
          </a:p>
          <a:p>
            <a:endParaRPr lang="en-US" dirty="0">
              <a:latin typeface="Lato" panose="020F0502020204030203" pitchFamily="34" charset="77"/>
            </a:endParaRPr>
          </a:p>
        </p:txBody>
      </p:sp>
    </p:spTree>
    <p:extLst>
      <p:ext uri="{BB962C8B-B14F-4D97-AF65-F5344CB8AC3E}">
        <p14:creationId xmlns:p14="http://schemas.microsoft.com/office/powerpoint/2010/main" val="2654797077"/>
      </p:ext>
    </p:extLst>
  </p:cSld>
  <p:clrMapOvr>
    <a:masterClrMapping/>
  </p:clrMapOvr>
</p:sld>
</file>

<file path=ppt/theme/theme1.xml><?xml version="1.0" encoding="utf-8"?>
<a:theme xmlns:a="http://schemas.openxmlformats.org/drawingml/2006/main" name="InterweaveVTI">
  <a:themeElements>
    <a:clrScheme name="AnalogousFromLightSeedRightStep">
      <a:dk1>
        <a:srgbClr val="000000"/>
      </a:dk1>
      <a:lt1>
        <a:srgbClr val="FFFFFF"/>
      </a:lt1>
      <a:dk2>
        <a:srgbClr val="243141"/>
      </a:dk2>
      <a:lt2>
        <a:srgbClr val="E2E3E8"/>
      </a:lt2>
      <a:accent1>
        <a:srgbClr val="AAA180"/>
      </a:accent1>
      <a:accent2>
        <a:srgbClr val="9CA671"/>
      </a:accent2>
      <a:accent3>
        <a:srgbClr val="8FA880"/>
      </a:accent3>
      <a:accent4>
        <a:srgbClr val="76AD78"/>
      </a:accent4>
      <a:accent5>
        <a:srgbClr val="81AB94"/>
      </a:accent5>
      <a:accent6>
        <a:srgbClr val="74AAA2"/>
      </a:accent6>
      <a:hlink>
        <a:srgbClr val="6978AE"/>
      </a:hlink>
      <a:folHlink>
        <a:srgbClr val="7F7F7F"/>
      </a:folHlink>
    </a:clrScheme>
    <a:fontScheme name="Interweave">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erweaveVTI" id="{2A5AE21D-FC75-4AD0-BC12-FA563BC24905}" vid="{9A4A41B8-EB69-44BB-8E15-B517E25CF8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216</TotalTime>
  <Words>3495</Words>
  <Application>Microsoft Macintosh PowerPoint</Application>
  <PresentationFormat>Widescreen</PresentationFormat>
  <Paragraphs>197</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Aptos</vt:lpstr>
      <vt:lpstr>Arial</vt:lpstr>
      <vt:lpstr>Lato</vt:lpstr>
      <vt:lpstr>Lato Light</vt:lpstr>
      <vt:lpstr>Playfair Display</vt:lpstr>
      <vt:lpstr>InterweaveVTI</vt:lpstr>
      <vt:lpstr>Canon as Emerging Meaning-Making Practice</vt:lpstr>
      <vt:lpstr>Kevin Feige and Canonicity</vt:lpstr>
      <vt:lpstr>Responses</vt:lpstr>
      <vt:lpstr>PowerPoint Presentation</vt:lpstr>
      <vt:lpstr>PowerPoint Presentation</vt:lpstr>
      <vt:lpstr> “Canonical” is interpreted as “shattered canon,” “non-canon,” and not being “MCU canon”…</vt:lpstr>
      <vt:lpstr>Overview</vt:lpstr>
      <vt:lpstr>Historical Origins of “Canon”</vt:lpstr>
      <vt:lpstr>“Canon” in Academia</vt:lpstr>
      <vt:lpstr>“Canon” Applied to Media Texts</vt:lpstr>
      <vt:lpstr>“Canon” Applied to Media Texts</vt:lpstr>
      <vt:lpstr>“Canon” Applied to Media Texts</vt:lpstr>
      <vt:lpstr>Complicating Factors</vt:lpstr>
      <vt:lpstr>Expanded Definition</vt:lpstr>
      <vt:lpstr>Canonicity and the Marvel Cinematic Universe</vt:lpstr>
      <vt:lpstr>Marvel’s Internal Shifts</vt:lpstr>
      <vt:lpstr>Multiversal Narratives</vt:lpstr>
      <vt:lpstr>Discussions About “Canon”</vt:lpstr>
      <vt:lpstr>Formalizing the Term</vt:lpstr>
      <vt:lpstr>Canon Structuring Discussions of Textual Meaning </vt:lpstr>
      <vt:lpstr>a media work—or information related to it—that (a) originates from an authorized, authorial, or acquired source, (b) aligns with narrative coherence, and (c) possesses the potential to reenter or impact the diegesis of future installments of the franchise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Canon as Emerging Meaning-Making Practice</dc:title>
  <dc:creator>Taylor Whittemore</dc:creator>
  <cp:lastModifiedBy>Taylor Whittemore</cp:lastModifiedBy>
  <cp:revision>27</cp:revision>
  <cp:lastPrinted>2024-03-15T23:43:29Z</cp:lastPrinted>
  <dcterms:created xsi:type="dcterms:W3CDTF">2024-03-15T20:07:35Z</dcterms:created>
  <dcterms:modified xsi:type="dcterms:W3CDTF">2024-03-15T23:44:28Z</dcterms:modified>
</cp:coreProperties>
</file>

<file path=docProps/thumbnail.jpeg>
</file>